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00"/>
  </p:notesMasterIdLst>
  <p:sldIdLst>
    <p:sldId id="312" r:id="rId2"/>
    <p:sldId id="313" r:id="rId3"/>
    <p:sldId id="326" r:id="rId4"/>
    <p:sldId id="356" r:id="rId5"/>
    <p:sldId id="340" r:id="rId6"/>
    <p:sldId id="364" r:id="rId7"/>
    <p:sldId id="354" r:id="rId8"/>
    <p:sldId id="371" r:id="rId9"/>
    <p:sldId id="372" r:id="rId10"/>
    <p:sldId id="373" r:id="rId11"/>
    <p:sldId id="256" r:id="rId12"/>
    <p:sldId id="314" r:id="rId13"/>
    <p:sldId id="293" r:id="rId14"/>
    <p:sldId id="321" r:id="rId15"/>
    <p:sldId id="264" r:id="rId16"/>
    <p:sldId id="329" r:id="rId17"/>
    <p:sldId id="282" r:id="rId18"/>
    <p:sldId id="375" r:id="rId19"/>
    <p:sldId id="297" r:id="rId20"/>
    <p:sldId id="348" r:id="rId21"/>
    <p:sldId id="344" r:id="rId22"/>
    <p:sldId id="351" r:id="rId23"/>
    <p:sldId id="338" r:id="rId24"/>
    <p:sldId id="386" r:id="rId25"/>
    <p:sldId id="388" r:id="rId26"/>
    <p:sldId id="343" r:id="rId27"/>
    <p:sldId id="392" r:id="rId28"/>
    <p:sldId id="393" r:id="rId29"/>
    <p:sldId id="307" r:id="rId30"/>
    <p:sldId id="353" r:id="rId31"/>
    <p:sldId id="304" r:id="rId32"/>
    <p:sldId id="357" r:id="rId33"/>
    <p:sldId id="328" r:id="rId34"/>
    <p:sldId id="361" r:id="rId35"/>
    <p:sldId id="323" r:id="rId36"/>
    <p:sldId id="378" r:id="rId37"/>
    <p:sldId id="335" r:id="rId38"/>
    <p:sldId id="394" r:id="rId39"/>
    <p:sldId id="395" r:id="rId40"/>
    <p:sldId id="360" r:id="rId41"/>
    <p:sldId id="308" r:id="rId42"/>
    <p:sldId id="367" r:id="rId43"/>
    <p:sldId id="385" r:id="rId44"/>
    <p:sldId id="396" r:id="rId45"/>
    <p:sldId id="310" r:id="rId46"/>
    <p:sldId id="438" r:id="rId47"/>
    <p:sldId id="432" r:id="rId48"/>
    <p:sldId id="402" r:id="rId49"/>
    <p:sldId id="435" r:id="rId50"/>
    <p:sldId id="406" r:id="rId51"/>
    <p:sldId id="414" r:id="rId52"/>
    <p:sldId id="369" r:id="rId53"/>
    <p:sldId id="436" r:id="rId54"/>
    <p:sldId id="419" r:id="rId55"/>
    <p:sldId id="324" r:id="rId56"/>
    <p:sldId id="380" r:id="rId57"/>
    <p:sldId id="309" r:id="rId58"/>
    <p:sldId id="352" r:id="rId59"/>
    <p:sldId id="439" r:id="rId60"/>
    <p:sldId id="358" r:id="rId61"/>
    <p:sldId id="440" r:id="rId62"/>
    <p:sldId id="441" r:id="rId63"/>
    <p:sldId id="451" r:id="rId64"/>
    <p:sldId id="431" r:id="rId65"/>
    <p:sldId id="512" r:id="rId66"/>
    <p:sldId id="513" r:id="rId67"/>
    <p:sldId id="462" r:id="rId68"/>
    <p:sldId id="463" r:id="rId69"/>
    <p:sldId id="484" r:id="rId70"/>
    <p:sldId id="485" r:id="rId71"/>
    <p:sldId id="474" r:id="rId72"/>
    <p:sldId id="475" r:id="rId73"/>
    <p:sldId id="577" r:id="rId74"/>
    <p:sldId id="578" r:id="rId75"/>
    <p:sldId id="551" r:id="rId76"/>
    <p:sldId id="552" r:id="rId77"/>
    <p:sldId id="579" r:id="rId78"/>
    <p:sldId id="580" r:id="rId79"/>
    <p:sldId id="530" r:id="rId80"/>
    <p:sldId id="531" r:id="rId81"/>
    <p:sldId id="281" r:id="rId82"/>
    <p:sldId id="585" r:id="rId83"/>
    <p:sldId id="300" r:id="rId84"/>
    <p:sldId id="301" r:id="rId85"/>
    <p:sldId id="258" r:id="rId86"/>
    <p:sldId id="586" r:id="rId87"/>
    <p:sldId id="417" r:id="rId88"/>
    <p:sldId id="418" r:id="rId89"/>
    <p:sldId id="587" r:id="rId90"/>
    <p:sldId id="588" r:id="rId91"/>
    <p:sldId id="433" r:id="rId92"/>
    <p:sldId id="434" r:id="rId93"/>
    <p:sldId id="461" r:id="rId94"/>
    <p:sldId id="590" r:id="rId95"/>
    <p:sldId id="508" r:id="rId96"/>
    <p:sldId id="480" r:id="rId97"/>
    <p:sldId id="591" r:id="rId98"/>
    <p:sldId id="468" r:id="rId9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C263A-DB4E-ED45-AEB0-021302FE2497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1A168-9C1F-3347-B52F-EDEEDC5164F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27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1688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3188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108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8482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9478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675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8235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712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8018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8430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92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5204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4435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4224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4614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8597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1205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635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0538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3574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0329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873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2002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40E429-8858-0742-8988-57A63E7966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6DC68D7-9BAF-984E-904C-CA1C3ADFDA70}" type="slidenum">
              <a:rPr lang="en-US" altLang="nl-NL" sz="1200"/>
              <a:pPr/>
              <a:t>63</a:t>
            </a:fld>
            <a:endParaRPr lang="en-US" altLang="nl-NL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9A6234-B782-1240-A7C6-D077446417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150097-9672-BF47-9984-6187704AC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283 - naakt in sneeuw-</a:t>
            </a:r>
            <a:b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1174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126782-5612-4E40-A0B2-4F1BA7A809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C7CF4C-180D-C649-B1BB-E4FB57D500AC}" type="slidenum">
              <a:rPr lang="en-US" altLang="nl-NL" sz="1200"/>
              <a:pPr/>
              <a:t>64</a:t>
            </a:fld>
            <a:endParaRPr lang="en-US" altLang="nl-NL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566A70-5A5B-854F-9FCD-CA14652A65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2E6017-482C-1B42-A597-97816D74B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6838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B4C474-4D6A-6C43-9436-7E9DD501D5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5F1CFA-1CC0-F941-AA19-6D1ACB348173}" type="slidenum">
              <a:rPr lang="en-US" altLang="nl-NL" sz="1200"/>
              <a:pPr/>
              <a:t>65</a:t>
            </a:fld>
            <a:endParaRPr lang="en-US" altLang="nl-NL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D6E4B6-5FB0-DB45-87C1-247167730E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27135D8-B637-4946-8078-309557DC1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283 - naakt in sneeuw-</a:t>
            </a:r>
            <a:b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203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E3EDB0-1DF6-8648-99D6-C73FDD029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894270-1610-7C44-8E8A-CFF58DFF9A51}" type="slidenum">
              <a:rPr lang="en-US" altLang="nl-NL" sz="1200"/>
              <a:pPr/>
              <a:t>66</a:t>
            </a:fld>
            <a:endParaRPr lang="en-US" altLang="nl-NL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2D5BA5-96F1-2D42-B20C-D11E84E52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C6FBBA-F618-5342-8D21-51020D2E8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31752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33B385-7C4A-9445-9C2A-61BF61894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68516FB-FAFE-F346-8EF0-8484EC114117}" type="slidenum">
              <a:rPr lang="en-US" altLang="nl-NL" sz="1200"/>
              <a:pPr/>
              <a:t>67</a:t>
            </a:fld>
            <a:endParaRPr lang="en-US" altLang="nl-NL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CD4F208-97FA-894F-A0BB-95C216E1CB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CE63E9-E3EE-E647-9C4F-C7D860A1E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283 - naakt in sneeuw-</a:t>
            </a:r>
            <a:b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2826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C1D5F4-235F-3540-8CA0-9016874CF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5EFB6F-E757-8F44-BD6D-FDF2481438C8}" type="slidenum">
              <a:rPr lang="en-US" altLang="nl-NL" sz="1200"/>
              <a:pPr/>
              <a:t>68</a:t>
            </a:fld>
            <a:endParaRPr lang="en-US" altLang="nl-NL" sz="1200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6B7ACC-D000-B049-9B7C-5AB471C1EF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0D0E58-DA22-9348-ABBD-20C17AD71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1424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655F5B-7864-A847-8E86-97E00B186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5CFF916-C019-8B45-9600-242BF2FC6271}" type="slidenum">
              <a:rPr lang="en-US" altLang="nl-NL" sz="1200"/>
              <a:pPr/>
              <a:t>69</a:t>
            </a:fld>
            <a:endParaRPr lang="en-US" altLang="nl-NL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57F74D-C73C-6F4D-BD17-71732B7676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4EC7B5-5CA3-FA47-A135-B595EC3BA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283 - naakt in sneeuw-</a:t>
            </a:r>
            <a:b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9352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8F8A0E-77AD-7245-A529-0BC99BCEAB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7932AD3-75CB-2E4B-90E5-946F0EF2E48B}" type="slidenum">
              <a:rPr lang="en-US" altLang="nl-NL" sz="1200"/>
              <a:pPr/>
              <a:t>70</a:t>
            </a:fld>
            <a:endParaRPr lang="en-US" altLang="nl-NL" sz="12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7A84E1-1594-6049-8DD0-47D5B606175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FD564E-791F-FF42-8186-337D6F105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6467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9646BB-078B-2C49-8C15-E0E596DCE8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90460D-A4D6-EE4D-84F3-EB6C33B9B985}" type="slidenum">
              <a:rPr lang="en-US" altLang="nl-NL" sz="1200"/>
              <a:pPr/>
              <a:t>71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099492-DE78-8942-A975-6C02ACAA7E8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BA8BB4-BF6B-A04B-B697-A326DA63A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283 - naakt in sneeuw-</a:t>
            </a:r>
            <a:b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6758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63DF2F-E71C-194B-88FA-F5475745B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145084-B6A4-3C49-B431-E9A85F8464A7}" type="slidenum">
              <a:rPr lang="en-US" altLang="nl-NL" sz="1200"/>
              <a:pPr/>
              <a:t>72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39D4DF-C545-974F-B150-F8C6182E4C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B8EE85-9F65-754D-8CCF-ADFEC77BA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2713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381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AA725D-EF29-D644-8A38-405C05A7ED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62D057F-9B35-744B-B889-6F512221460C}" type="slidenum">
              <a:rPr lang="en-US" altLang="nl-NL" sz="1200"/>
              <a:pPr/>
              <a:t>75</a:t>
            </a:fld>
            <a:endParaRPr lang="en-US" altLang="nl-NL" sz="12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C576FE-B827-AC42-A531-B4F97A4DBE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45CDA6-ADDD-9649-A231-B96FE0190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283 - naakt in sneeuw-</a:t>
            </a:r>
            <a:b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00779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2512D4-63B9-EA4C-BCB5-8A42C7A552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26F2BF-0B39-D24D-A009-3A60BFC5339A}" type="slidenum">
              <a:rPr lang="en-US" altLang="nl-NL" sz="1200"/>
              <a:pPr/>
              <a:t>76</a:t>
            </a:fld>
            <a:endParaRPr lang="en-US" altLang="nl-NL" sz="12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B5BB8D-2711-BC45-94C1-68D91F82091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8647EB-4C9E-7C4C-AC79-37993C63C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7097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9646BB-078B-2C49-8C15-E0E596DCE8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90460D-A4D6-EE4D-84F3-EB6C33B9B985}" type="slidenum">
              <a:rPr lang="en-US" altLang="nl-NL" sz="1200"/>
              <a:pPr/>
              <a:t>77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099492-DE78-8942-A975-6C02ACAA7E8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BA8BB4-BF6B-A04B-B697-A326DA63A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283 - naakt in sneeuw-</a:t>
            </a:r>
            <a:b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2225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63DF2F-E71C-194B-88FA-F5475745B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145084-B6A4-3C49-B431-E9A85F8464A7}" type="slidenum">
              <a:rPr lang="en-US" altLang="nl-NL" sz="1200"/>
              <a:pPr/>
              <a:t>78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39D4DF-C545-974F-B150-F8C6182E4C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B8EE85-9F65-754D-8CCF-ADFEC77BA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1204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6D62D1-B04E-B34B-A24D-C3FA5755C0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1158C7-4F93-4F4D-944A-92BD4C883BF9}" type="slidenum">
              <a:rPr lang="en-US" altLang="nl-NL" sz="1200"/>
              <a:pPr/>
              <a:t>79</a:t>
            </a:fld>
            <a:endParaRPr lang="en-US" altLang="nl-NL" sz="12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7C58EF-651C-174E-86B8-A769E697DD1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8B813C-F602-8E49-B5F6-E526AFD18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283 - naakt in sneeuw-</a:t>
            </a:r>
            <a:b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nl-NL" sz="500">
                <a:latin typeface="Arial" panose="020B0604020202020204" pitchFamily="34" charset="0"/>
                <a:ea typeface="ＭＳ Ｐゴシック" panose="020B0600070205080204" pitchFamily="34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7739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1C9B53-C929-9F42-B0B7-ECF6D10054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5715FB-1E88-DF45-A953-DD111267DE09}" type="slidenum">
              <a:rPr lang="en-US" altLang="nl-NL" sz="1200"/>
              <a:pPr/>
              <a:t>80</a:t>
            </a:fld>
            <a:endParaRPr lang="en-US" altLang="nl-NL" sz="12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5D5DF2-7CD4-B745-9BD2-31302DDBB16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841DCE-A123-7741-9D4B-E49C89C4B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6189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95408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18217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67062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90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729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48722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91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71711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92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67398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93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1146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94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842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7892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3813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453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FE469-924E-F04D-AFD5-93A83276D6BD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283 - naakt in sneeuw-</a:t>
            </a:r>
            <a:b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5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landschap afm. 63x70 cm prijs 400€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885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347781-DF58-4D49-9775-0C846D0B6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51AA7E-9C81-2745-A5D1-97C1C1DAC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F16172-57D5-D440-96B4-F9A0FDD9F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6E4389-A671-8444-B2C4-E02E22EE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3DAEE7-08B0-A046-B882-99CCCB84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396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018550-FB09-6F4B-8683-798A3A0E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E28300-B18F-874B-B02C-EFB2EE12F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AEC8F9-B52F-D646-A104-C9060188C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7C0B9C-A595-854B-9B26-B320340F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1B2FFA-1202-D949-A3C9-ED0A002E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534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A17CF9-7F4F-D14B-AF70-8FB664173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DC7221-3CDC-F747-A2B0-1C4780704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B4DBBE-1B66-CD47-B065-CF1E00EC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BA492A-B71B-C645-9DF5-A84B41E6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5671BC-9780-004B-8D75-B0036D67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366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B3AD-455F-4C42-B771-BF3B81EAD9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561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102A8-95DC-6B45-B93B-17EAD601905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95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C2508B-D508-3541-A054-B3CBED0E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383E48-B716-DC4E-B22A-F53868FB3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D5EAB4-B044-794B-8C29-EA27CB48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C5583D-BCD2-9847-B177-2A1294D7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7003D5-435D-734A-8389-431C4BF3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342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C0272C-FFA4-344D-88A4-5D26251F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7A46D8-3199-514E-A683-595D52211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8C1001-F606-464D-B718-5E8C631AD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131077-AEFA-8348-9411-82A51AE2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5F387E-04CE-8E4D-837C-B68C6551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962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7D308B-2F8F-1F4A-BCAC-642CEE55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D18DD7-8F3C-FD4C-BB72-619A45C58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166923-FAD9-134F-A56A-73046C24F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FBB0FA-6FA4-B14A-BD53-CB0C12DF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2FE7EC-4B91-4648-9598-32D5942D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5AB14B-EB90-5743-8344-9AE5C892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761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BFFCD4-A279-1A4D-AC6B-E7688457A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797DA5-4588-C841-8D1B-9F577C7A7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C011F6-35DF-AD4A-B801-7C1E89BBC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18951E-91C9-8D4E-9AE3-3E273CEA1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24F882-C68F-D24D-8987-0BC0FD5AF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4D7476-3F6D-FC4B-91D9-AF383DB6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98FA84-ECDB-5640-B662-2D71F9D2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208065-794D-284D-AD55-E3C2FDA4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999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2E27A0-6778-0F4F-BD7B-76C3B4A5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59CD99-5A68-314B-8D1A-106B69EF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2CC4FE-A290-714A-978D-481DC82F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534624-C41C-0C47-B526-3D3E17D2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077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CF5BE0-E72B-B94B-876D-FE22AD78C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89C6E0-E4BA-B342-8E8D-3C41EC00B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AD210E-12A7-8740-B648-5FD4C7492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767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75ED9B-E4B9-B846-B2E3-1E44ADCC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53748B-216C-4B4A-A8AD-6520EB4A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4ACE99-5289-F740-926C-56948AD2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D41A60-31AA-264C-BFB5-533BCE515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F7CC8C-8504-C54B-A161-EA5F2634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923829-BDF9-5C44-82FC-537DC4F0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768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96D2BB-510B-D742-9095-274450EA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402012-802D-3146-BE30-527CAB4BB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B4F392-CE14-314C-B309-F63AE9CC9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D7DC57-DE2C-AE4D-95BB-ED315503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AA3500-D071-7247-A1EA-D22D7EC7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F62B6F-ECCF-1742-BC01-9B097EE3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205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85CB9D-F3F1-904A-B86C-1FA62E3B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8A3B5B-463B-334F-825F-92A4F55E1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EEC230-8CC2-2E44-B95C-583BD0506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FC564-45E5-7949-834A-BA6C46E092B1}" type="datetimeFigureOut">
              <a:rPr lang="nl-NL" smtClean="0"/>
              <a:pPr/>
              <a:t>30-06-2020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1BFB28-0935-3D4E-BB02-1060A4BE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67652F-C568-9945-9B05-E02B6EA2E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A1832-6FA4-FC4B-89F6-9FDEA85B89C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279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5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7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a - 03 - naakt voor deur afm. 70x100 cm prijs 4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925" y="361950"/>
            <a:ext cx="3902075" cy="59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336141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</a:t>
            </a:r>
            <a:r>
              <a:rPr lang="en-US" sz="1200" dirty="0" err="1"/>
              <a:t>aquarel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06500" y="5080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25</a:t>
            </a:r>
          </a:p>
          <a:p>
            <a:pPr algn="ctr" defTabSz="457200">
              <a:spcBef>
                <a:spcPct val="0"/>
              </a:spcBef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“</a:t>
            </a:r>
            <a:r>
              <a:rPr lang="en-US" sz="2000" dirty="0" err="1">
                <a:latin typeface="+mj-lt"/>
                <a:ea typeface="+mj-ea"/>
                <a:cs typeface="+mj-cs"/>
              </a:rPr>
              <a:t>gesprek</a:t>
            </a:r>
            <a:r>
              <a:rPr lang="en-US" sz="2000" dirty="0">
                <a:latin typeface="+mj-lt"/>
                <a:ea typeface="+mj-ea"/>
                <a:cs typeface="+mj-cs"/>
              </a:rPr>
              <a:t>”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afm</a:t>
            </a:r>
            <a:r>
              <a:rPr lang="en-US" sz="2000" dirty="0">
                <a:latin typeface="+mj-lt"/>
                <a:ea typeface="+mj-ea"/>
                <a:cs typeface="+mj-cs"/>
              </a:rPr>
              <a:t>. 30 </a:t>
            </a:r>
            <a:r>
              <a:rPr lang="en-US" sz="2000" dirty="0" err="1">
                <a:latin typeface="+mj-lt"/>
                <a:ea typeface="+mj-ea"/>
                <a:cs typeface="+mj-cs"/>
              </a:rPr>
              <a:t>x</a:t>
            </a:r>
            <a:r>
              <a:rPr lang="en-US" sz="2000" dirty="0">
                <a:latin typeface="+mj-lt"/>
                <a:ea typeface="+mj-ea"/>
                <a:cs typeface="+mj-cs"/>
              </a:rPr>
              <a:t> 20 cm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prijs</a:t>
            </a:r>
            <a:r>
              <a:rPr lang="en-US" sz="2000" dirty="0">
                <a:latin typeface="+mj-lt"/>
                <a:ea typeface="+mj-ea"/>
                <a:cs typeface="+mj-cs"/>
              </a:rPr>
              <a:t> 150 €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Afbeelding 7" descr="1a - 27 - gesprek afm. 30x2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514" y="2565400"/>
            <a:ext cx="4327845" cy="2844800"/>
          </a:xfrm>
          <a:prstGeom prst="rect">
            <a:avLst/>
          </a:prstGeom>
          <a:effectLst>
            <a:outerShdw blurRad="520700" dist="38100" dir="270000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666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3-hoeks verhouding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799" y="336550"/>
            <a:ext cx="3376762" cy="5935492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8679429" y="4022371"/>
            <a:ext cx="1086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7.</a:t>
            </a:r>
          </a:p>
          <a:p>
            <a:r>
              <a:rPr lang="nl-NL" dirty="0"/>
              <a:t>50x80 cm</a:t>
            </a:r>
          </a:p>
          <a:p>
            <a:r>
              <a:rPr lang="nl-NL" dirty="0"/>
              <a:t>350€</a:t>
            </a:r>
          </a:p>
          <a:p>
            <a:r>
              <a:rPr lang="nl-NL" dirty="0"/>
              <a:t>paneel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558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33</a:t>
            </a:r>
            <a:br>
              <a:rPr lang="en-US" sz="2000" dirty="0"/>
            </a:br>
            <a:r>
              <a:rPr lang="en-US" sz="2000" dirty="0"/>
              <a:t>“3 </a:t>
            </a:r>
            <a:r>
              <a:rPr lang="en-US" sz="2000" dirty="0" err="1"/>
              <a:t>hoeksverhouding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50 </a:t>
            </a:r>
            <a:r>
              <a:rPr lang="en-US" sz="2000" dirty="0" err="1"/>
              <a:t>x</a:t>
            </a:r>
            <a:r>
              <a:rPr lang="en-US" sz="2000" dirty="0"/>
              <a:t> 80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350 €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3-hoeks verhouding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075" y="2551548"/>
            <a:ext cx="2116627" cy="3720494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526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4 - zittend naakt afm. 90x130 cm prijs 85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21" y="632395"/>
            <a:ext cx="3700384" cy="5517667"/>
          </a:xfrm>
          <a:prstGeom prst="rect">
            <a:avLst/>
          </a:prstGeom>
          <a:effectLst>
            <a:outerShdw blurRad="508000" dist="38100" dir="2700000">
              <a:srgbClr val="000000">
                <a:alpha val="9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9604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39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zittend</a:t>
            </a:r>
            <a:r>
              <a:rPr lang="en-US" sz="2000" dirty="0"/>
              <a:t> </a:t>
            </a:r>
            <a:r>
              <a:rPr lang="en-US" sz="2000" dirty="0" err="1"/>
              <a:t>naakt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90 </a:t>
            </a:r>
            <a:r>
              <a:rPr lang="en-US" sz="2000" dirty="0" err="1"/>
              <a:t>x</a:t>
            </a:r>
            <a:r>
              <a:rPr lang="en-US" sz="2000" dirty="0"/>
              <a:t> 130 cm </a:t>
            </a:r>
            <a:br>
              <a:rPr lang="en-US" sz="2000" dirty="0"/>
            </a:br>
            <a:r>
              <a:rPr lang="en-US" sz="2000" dirty="0"/>
              <a:t>1750€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14 - zittend naakt afm. 90x130 cm prijs 85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300" y="2242617"/>
            <a:ext cx="2620500" cy="3907445"/>
          </a:xfrm>
          <a:prstGeom prst="rect">
            <a:avLst/>
          </a:prstGeom>
          <a:effectLst>
            <a:outerShdw blurRad="508000" dist="38100" dir="2700000">
              <a:srgbClr val="000000">
                <a:alpha val="9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780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spiegeld naak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05" y="406245"/>
            <a:ext cx="3123215" cy="603014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632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45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gespiegeld</a:t>
            </a:r>
            <a:r>
              <a:rPr lang="en-US" sz="2000" dirty="0"/>
              <a:t> </a:t>
            </a:r>
            <a:r>
              <a:rPr lang="en-US" sz="2000" dirty="0" err="1"/>
              <a:t>naakt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50 </a:t>
            </a:r>
            <a:r>
              <a:rPr lang="en-US" sz="2000" dirty="0" err="1"/>
              <a:t>x</a:t>
            </a:r>
            <a:r>
              <a:rPr lang="en-US" sz="2000" dirty="0"/>
              <a:t> 95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750 €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gespiegeld naakt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680" y="2245490"/>
            <a:ext cx="1994310" cy="385051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9951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snipper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388" y="432342"/>
            <a:ext cx="5829238" cy="587863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409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54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versnipperd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120 </a:t>
            </a:r>
            <a:r>
              <a:rPr lang="en-US" sz="2000" dirty="0" err="1"/>
              <a:t>x</a:t>
            </a:r>
            <a:r>
              <a:rPr lang="en-US" sz="2000" dirty="0"/>
              <a:t> 120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1400 €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versnipper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574" y="2325126"/>
            <a:ext cx="3739186" cy="3770874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0961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71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75" y="634945"/>
            <a:ext cx="3970950" cy="535743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352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779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/>
              <a:t>03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naakt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deur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70 </a:t>
            </a:r>
            <a:r>
              <a:rPr lang="en-US" sz="2000" dirty="0" err="1"/>
              <a:t>x</a:t>
            </a:r>
            <a:r>
              <a:rPr lang="en-US" sz="2000" dirty="0"/>
              <a:t> 100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450 €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</a:t>
            </a:r>
            <a:r>
              <a:rPr lang="en-US" sz="1200" dirty="0" err="1"/>
              <a:t>papierdruk</a:t>
            </a:r>
            <a:r>
              <a:rPr lang="en-US" sz="1200" dirty="0"/>
              <a:t>/monotype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1a - 03 - naakt voor deur afm. 70x100 cm prijs 4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25" y="1422400"/>
            <a:ext cx="3204272" cy="486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3329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61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staand</a:t>
            </a:r>
            <a:r>
              <a:rPr lang="en-US" sz="2000" dirty="0"/>
              <a:t> </a:t>
            </a:r>
            <a:r>
              <a:rPr lang="en-US" sz="2000" dirty="0" err="1"/>
              <a:t>mannelijk</a:t>
            </a:r>
            <a:r>
              <a:rPr lang="en-US" sz="2000" dirty="0"/>
              <a:t> </a:t>
            </a:r>
            <a:r>
              <a:rPr lang="en-US" sz="2000" dirty="0" err="1"/>
              <a:t>naakt</a:t>
            </a:r>
            <a:r>
              <a:rPr lang="en-US" sz="2000" dirty="0"/>
              <a:t> 4”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23 </a:t>
            </a:r>
            <a:r>
              <a:rPr lang="en-US" sz="2000" dirty="0" err="1"/>
              <a:t>x</a:t>
            </a:r>
            <a:r>
              <a:rPr lang="en-US" sz="2000" dirty="0"/>
              <a:t> 32 cm </a:t>
            </a:r>
            <a:br>
              <a:rPr lang="en-US" sz="2000" dirty="0"/>
            </a:br>
            <a:r>
              <a:rPr lang="en-US" sz="2000" dirty="0"/>
              <a:t>prijs125€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SC071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078" y="2666614"/>
            <a:ext cx="2541875" cy="342938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563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6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60" y="445209"/>
            <a:ext cx="5934284" cy="582903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306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/>
              <a:t>70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naakt</a:t>
            </a:r>
            <a:r>
              <a:rPr lang="en-US" sz="2000" dirty="0"/>
              <a:t> </a:t>
            </a:r>
            <a:r>
              <a:rPr lang="en-US" sz="2000" dirty="0" err="1"/>
              <a:t>tussen</a:t>
            </a:r>
            <a:r>
              <a:rPr lang="en-US" sz="2000" dirty="0"/>
              <a:t> 9 </a:t>
            </a:r>
            <a:r>
              <a:rPr lang="en-US" sz="2000" dirty="0" err="1"/>
              <a:t>blauwe</a:t>
            </a:r>
            <a:r>
              <a:rPr lang="en-US" sz="2000" dirty="0"/>
              <a:t> </a:t>
            </a:r>
            <a:r>
              <a:rPr lang="en-US" sz="2000" dirty="0" err="1"/>
              <a:t>vlakjes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120 </a:t>
            </a:r>
            <a:r>
              <a:rPr lang="en-US" sz="2000" dirty="0" err="1"/>
              <a:t>x</a:t>
            </a:r>
            <a:r>
              <a:rPr lang="en-US" sz="2000" dirty="0"/>
              <a:t> 120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1450 €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board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SCN56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869" y="2500062"/>
            <a:ext cx="3660865" cy="359593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2446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eed en troost no10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308" y="471069"/>
            <a:ext cx="4378632" cy="584487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0360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102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leed</a:t>
            </a:r>
            <a:r>
              <a:rPr lang="en-US" sz="2000" dirty="0"/>
              <a:t> en </a:t>
            </a:r>
            <a:r>
              <a:rPr lang="en-US" sz="2000" dirty="0" err="1"/>
              <a:t>troost</a:t>
            </a:r>
            <a:r>
              <a:rPr lang="en-US" sz="2000" dirty="0"/>
              <a:t> 9”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65 </a:t>
            </a:r>
            <a:r>
              <a:rPr lang="en-US" sz="2000" dirty="0" err="1"/>
              <a:t>x</a:t>
            </a:r>
            <a:r>
              <a:rPr lang="en-US" sz="2000" dirty="0"/>
              <a:t> 50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350 €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</a:t>
            </a:r>
            <a:r>
              <a:rPr lang="en-US" sz="1200" dirty="0" err="1"/>
              <a:t>gemengde</a:t>
            </a:r>
            <a:r>
              <a:rPr lang="en-US" sz="1200" dirty="0"/>
              <a:t> </a:t>
            </a:r>
            <a:r>
              <a:rPr lang="en-US" sz="1200" dirty="0" err="1"/>
              <a:t>techniek</a:t>
            </a:r>
            <a:r>
              <a:rPr lang="en-US" sz="1200" dirty="0"/>
              <a:t> op </a:t>
            </a:r>
            <a:r>
              <a:rPr lang="en-US" sz="1200" dirty="0" err="1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leed en troost no1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70" y="1981201"/>
            <a:ext cx="3247330" cy="433473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0743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et leven herhaalt zic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1" y="609601"/>
            <a:ext cx="4324955" cy="546373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6706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106</a:t>
            </a:r>
            <a:br>
              <a:rPr lang="en-US" sz="2000" dirty="0"/>
            </a:br>
            <a:r>
              <a:rPr lang="en-US" sz="2000" dirty="0"/>
              <a:t>“het </a:t>
            </a:r>
            <a:r>
              <a:rPr lang="en-US" sz="2000" dirty="0" err="1"/>
              <a:t>leven</a:t>
            </a:r>
            <a:r>
              <a:rPr lang="en-US" sz="2000" dirty="0"/>
              <a:t> </a:t>
            </a:r>
            <a:r>
              <a:rPr lang="en-US" sz="2000" dirty="0" err="1"/>
              <a:t>herhaalt</a:t>
            </a:r>
            <a:r>
              <a:rPr lang="en-US" sz="2000" dirty="0"/>
              <a:t> </a:t>
            </a:r>
            <a:r>
              <a:rPr lang="en-US" sz="2000" dirty="0" err="1"/>
              <a:t>zich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65 </a:t>
            </a:r>
            <a:r>
              <a:rPr lang="en-US" sz="2000" dirty="0" err="1"/>
              <a:t>x</a:t>
            </a:r>
            <a:r>
              <a:rPr lang="en-US" sz="2000" dirty="0"/>
              <a:t> 50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250 €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monotype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het leven herhaalt zich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164" y="2105330"/>
            <a:ext cx="2977958" cy="376207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594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oopvolle long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447" y="638252"/>
            <a:ext cx="4229553" cy="543720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2609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114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hoopvolle</a:t>
            </a:r>
            <a:r>
              <a:rPr lang="en-US" sz="2000" dirty="0"/>
              <a:t> </a:t>
            </a:r>
            <a:r>
              <a:rPr lang="en-US" sz="2000" dirty="0" err="1"/>
              <a:t>longen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65 </a:t>
            </a:r>
            <a:r>
              <a:rPr lang="en-US" sz="2000" dirty="0" err="1"/>
              <a:t>x</a:t>
            </a:r>
            <a:r>
              <a:rPr lang="en-US" sz="2000" dirty="0"/>
              <a:t> 50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250 €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monotype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hoopvolle long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916" y="2152829"/>
            <a:ext cx="3184885" cy="409425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1796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evrijding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19" y="620334"/>
            <a:ext cx="5333284" cy="547566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3660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a - 11 - compositie met mannelijk naakt no4 afm. 50x65 cm 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651831"/>
            <a:ext cx="4521200" cy="54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803537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/>
              <a:t>116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bevrijding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100 </a:t>
            </a:r>
            <a:r>
              <a:rPr lang="en-US" sz="2000" dirty="0" err="1"/>
              <a:t>x</a:t>
            </a:r>
            <a:r>
              <a:rPr lang="en-US" sz="2000" dirty="0"/>
              <a:t> 100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1500 €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bevrijding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338" y="2299826"/>
            <a:ext cx="3697463" cy="379617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9917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4 tulp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587074"/>
            <a:ext cx="4512939" cy="547264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693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/>
              <a:t>127</a:t>
            </a:r>
            <a:br>
              <a:rPr lang="en-US" sz="2000" dirty="0"/>
            </a:br>
            <a:r>
              <a:rPr lang="en-US" sz="2000" dirty="0"/>
              <a:t>“4 </a:t>
            </a:r>
            <a:r>
              <a:rPr lang="en-US" sz="2000" dirty="0" err="1"/>
              <a:t>tulpen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50 </a:t>
            </a:r>
            <a:r>
              <a:rPr lang="en-US" sz="2000" dirty="0" err="1"/>
              <a:t>x</a:t>
            </a:r>
            <a:r>
              <a:rPr lang="en-US" sz="2000" dirty="0"/>
              <a:t> 60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450 €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4 tulp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356" y="2460014"/>
            <a:ext cx="2968444" cy="359970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9559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zonder titel no5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25" y="361068"/>
            <a:ext cx="7431146" cy="5138662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383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132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zonder</a:t>
            </a:r>
            <a:r>
              <a:rPr lang="en-US" sz="2000" dirty="0"/>
              <a:t> </a:t>
            </a:r>
            <a:r>
              <a:rPr lang="en-US" sz="2000" dirty="0" err="1"/>
              <a:t>titel</a:t>
            </a:r>
            <a:r>
              <a:rPr lang="en-US" sz="2000" dirty="0"/>
              <a:t> no5”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100 </a:t>
            </a:r>
            <a:r>
              <a:rPr lang="en-US" sz="2000" dirty="0" err="1"/>
              <a:t>x</a:t>
            </a:r>
            <a:r>
              <a:rPr lang="en-US" sz="2000" dirty="0"/>
              <a:t> 70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390 €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gouache/</a:t>
            </a:r>
            <a:r>
              <a:rPr lang="en-US" sz="1200" dirty="0" err="1"/>
              <a:t>inkt</a:t>
            </a:r>
            <a:r>
              <a:rPr lang="en-US" sz="1200" dirty="0"/>
              <a:t> op </a:t>
            </a:r>
            <a:r>
              <a:rPr lang="en-US" sz="1200" dirty="0" err="1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zonder titel no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300" y="2974899"/>
            <a:ext cx="4513501" cy="312110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6116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dwenen 3-eenhei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94" y="619019"/>
            <a:ext cx="5060287" cy="506028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8577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dwenen 3-eenhei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772" y="1859603"/>
            <a:ext cx="4091091" cy="409109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4" name="Tekstvak 3"/>
          <p:cNvSpPr txBox="1"/>
          <p:nvPr/>
        </p:nvSpPr>
        <p:spPr>
          <a:xfrm>
            <a:off x="3197312" y="423368"/>
            <a:ext cx="19255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143</a:t>
            </a:r>
            <a:endParaRPr lang="nl-NL" sz="1200" dirty="0"/>
          </a:p>
          <a:p>
            <a:r>
              <a:rPr lang="nl-NL" sz="1200" dirty="0"/>
              <a:t>“verdwenen 3-eenheid”</a:t>
            </a:r>
          </a:p>
          <a:p>
            <a:r>
              <a:rPr lang="nl-NL" dirty="0" err="1"/>
              <a:t>Afm</a:t>
            </a:r>
            <a:r>
              <a:rPr lang="nl-NL" dirty="0"/>
              <a:t>. 120 </a:t>
            </a:r>
            <a:r>
              <a:rPr lang="nl-NL" dirty="0" err="1"/>
              <a:t>x</a:t>
            </a:r>
            <a:r>
              <a:rPr lang="nl-NL" dirty="0"/>
              <a:t> 120 cm</a:t>
            </a:r>
          </a:p>
          <a:p>
            <a:r>
              <a:rPr lang="nl-NL" dirty="0"/>
              <a:t>Prijs: 1400 €</a:t>
            </a:r>
          </a:p>
          <a:p>
            <a:r>
              <a:rPr lang="nl-NL" dirty="0"/>
              <a:t>Verhuurd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9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linnen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0965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ilderij1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854" y="591357"/>
            <a:ext cx="4229100" cy="571500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71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155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zonder</a:t>
            </a:r>
            <a:r>
              <a:rPr lang="en-US" sz="2000" dirty="0"/>
              <a:t> </a:t>
            </a:r>
            <a:r>
              <a:rPr lang="en-US" sz="2000" dirty="0" err="1"/>
              <a:t>titel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60 </a:t>
            </a:r>
            <a:r>
              <a:rPr lang="en-US" sz="2000" dirty="0" err="1"/>
              <a:t>x</a:t>
            </a:r>
            <a:r>
              <a:rPr lang="en-US" sz="2000" dirty="0"/>
              <a:t> 80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350 €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monotype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schilderij1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840" y="2078266"/>
            <a:ext cx="2803960" cy="378913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6273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borgenheid zoekend in een koude wer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98" y="672807"/>
            <a:ext cx="5045674" cy="510905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072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</a:t>
            </a:r>
            <a:r>
              <a:rPr lang="en-US" sz="1200" dirty="0" err="1"/>
              <a:t>papierdruk</a:t>
            </a:r>
            <a:r>
              <a:rPr lang="en-US" sz="1200" dirty="0"/>
              <a:t>/monotype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06500" y="5080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10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>
                <a:latin typeface="+mj-lt"/>
                <a:ea typeface="+mj-ea"/>
                <a:cs typeface="+mj-cs"/>
              </a:rPr>
              <a:t>“</a:t>
            </a:r>
            <a:r>
              <a:rPr lang="en-US" sz="2000" dirty="0" err="1">
                <a:latin typeface="+mj-lt"/>
                <a:ea typeface="+mj-ea"/>
                <a:cs typeface="+mj-cs"/>
              </a:rPr>
              <a:t>compositie</a:t>
            </a:r>
            <a:r>
              <a:rPr lang="en-US" sz="2000" dirty="0">
                <a:latin typeface="+mj-lt"/>
                <a:ea typeface="+mj-ea"/>
                <a:cs typeface="+mj-cs"/>
              </a:rPr>
              <a:t> met </a:t>
            </a:r>
            <a:r>
              <a:rPr lang="en-US" sz="2000" dirty="0" err="1">
                <a:latin typeface="+mj-lt"/>
                <a:ea typeface="+mj-ea"/>
                <a:cs typeface="+mj-cs"/>
              </a:rPr>
              <a:t>mannelijk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naakt</a:t>
            </a:r>
            <a:r>
              <a:rPr lang="en-US" sz="2000" dirty="0">
                <a:latin typeface="+mj-lt"/>
                <a:ea typeface="+mj-ea"/>
                <a:cs typeface="+mj-cs"/>
              </a:rPr>
              <a:t> 4”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afm</a:t>
            </a:r>
            <a:r>
              <a:rPr lang="en-US" sz="2000" dirty="0">
                <a:latin typeface="+mj-lt"/>
                <a:ea typeface="+mj-ea"/>
                <a:cs typeface="+mj-cs"/>
              </a:rPr>
              <a:t>. 50 </a:t>
            </a:r>
            <a:r>
              <a:rPr lang="en-US" sz="2000" dirty="0" err="1">
                <a:latin typeface="+mj-lt"/>
                <a:ea typeface="+mj-ea"/>
                <a:cs typeface="+mj-cs"/>
              </a:rPr>
              <a:t>x</a:t>
            </a:r>
            <a:r>
              <a:rPr lang="en-US" sz="2000" dirty="0">
                <a:latin typeface="+mj-lt"/>
                <a:ea typeface="+mj-ea"/>
                <a:cs typeface="+mj-cs"/>
              </a:rPr>
              <a:t> 65 cm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prijs</a:t>
            </a:r>
            <a:r>
              <a:rPr lang="en-US" sz="2000" dirty="0">
                <a:latin typeface="+mj-lt"/>
                <a:ea typeface="+mj-ea"/>
                <a:cs typeface="+mj-cs"/>
              </a:rPr>
              <a:t> 325 €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 descr="1a - 11 - compositie met mannelijk naakt no4 afm. 50x65 cm 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1828801"/>
            <a:ext cx="3675262" cy="44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9374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/>
              <a:t>160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 err="1"/>
              <a:t>geborgenheid</a:t>
            </a:r>
            <a:r>
              <a:rPr lang="en-US" sz="2000" dirty="0"/>
              <a:t> </a:t>
            </a:r>
            <a:r>
              <a:rPr lang="en-US" sz="2000" dirty="0" err="1"/>
              <a:t>zoekend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120 </a:t>
            </a:r>
            <a:r>
              <a:rPr lang="en-US" sz="2000" dirty="0" err="1"/>
              <a:t>x</a:t>
            </a:r>
            <a:r>
              <a:rPr lang="en-US" sz="2000" dirty="0"/>
              <a:t> 120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2150 €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geborgenheid zoekend in een koude werel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362" y="2476904"/>
            <a:ext cx="3348438" cy="339049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0245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aatste filmrol -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305" y="679438"/>
            <a:ext cx="4300871" cy="515531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4543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/>
              <a:t>169</a:t>
            </a:r>
            <a:br>
              <a:rPr lang="en-US" sz="2000" dirty="0"/>
            </a:br>
            <a:r>
              <a:rPr lang="en-US" sz="2000" dirty="0"/>
              <a:t>“de </a:t>
            </a:r>
            <a:r>
              <a:rPr lang="en-US" sz="2000" dirty="0" err="1"/>
              <a:t>ouderdom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30 </a:t>
            </a:r>
            <a:r>
              <a:rPr lang="en-US" sz="2000" dirty="0" err="1"/>
              <a:t>x</a:t>
            </a:r>
            <a:r>
              <a:rPr lang="en-US" sz="2000" dirty="0"/>
              <a:t> 40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250 €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Laatste filmrol -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754" y="2561072"/>
            <a:ext cx="2949046" cy="353492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0579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baksteen, steen, oud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632811-F801-FA4A-893F-F0A52121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76" y="605998"/>
            <a:ext cx="4389705" cy="5646005"/>
          </a:xfrm>
          <a:prstGeom prst="rect">
            <a:avLst/>
          </a:prstGeom>
          <a:effectLst>
            <a:outerShdw blurRad="508000" dist="38100" dir="27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9803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80468" y="607911"/>
            <a:ext cx="21255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170a</a:t>
            </a:r>
          </a:p>
          <a:p>
            <a:r>
              <a:rPr lang="nl-NL" sz="1200" dirty="0"/>
              <a:t>“een venster op mijn wereld 2”</a:t>
            </a:r>
          </a:p>
          <a:p>
            <a:r>
              <a:rPr lang="nl-NL" dirty="0" err="1"/>
              <a:t>Afm</a:t>
            </a:r>
            <a:r>
              <a:rPr lang="nl-NL" dirty="0"/>
              <a:t>. 39 </a:t>
            </a:r>
            <a:r>
              <a:rPr lang="nl-NL" dirty="0" err="1"/>
              <a:t>x</a:t>
            </a:r>
            <a:r>
              <a:rPr lang="nl-NL" dirty="0"/>
              <a:t> 45 cm</a:t>
            </a:r>
          </a:p>
          <a:p>
            <a:r>
              <a:rPr lang="nl-NL" dirty="0"/>
              <a:t>Prijs: 460 €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9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/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en-US" sz="1200"/>
              <a:t>Techniek: gouache op paneel</a:t>
            </a:r>
            <a:endParaRPr lang="en-US" sz="1200" dirty="0"/>
          </a:p>
        </p:txBody>
      </p:sp>
      <p:pic>
        <p:nvPicPr>
          <p:cNvPr id="6" name="Afbeelding 5" descr="Afbeelding met gebouw, baksteen, steen, oud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7F0023-8A4D-6044-8793-C896CECCB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220" y="1981201"/>
            <a:ext cx="2963918" cy="3812169"/>
          </a:xfrm>
          <a:prstGeom prst="rect">
            <a:avLst/>
          </a:prstGeom>
          <a:effectLst>
            <a:outerShdw blurRad="508000" dist="38100" dir="27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0475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ilderijen2004_2006 definitief - 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736" y="641247"/>
            <a:ext cx="4304240" cy="5374081"/>
          </a:xfrm>
          <a:prstGeom prst="rect">
            <a:avLst/>
          </a:prstGeom>
          <a:effectLst>
            <a:outerShdw blurRad="508000" dist="1270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6269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ilderijen2004_2006 definitief - 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444" y="2084269"/>
            <a:ext cx="3148486" cy="3931059"/>
          </a:xfrm>
          <a:prstGeom prst="rect">
            <a:avLst/>
          </a:prstGeom>
          <a:effectLst>
            <a:outerShdw blurRad="508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waalfhoek 2"/>
          <p:cNvSpPr/>
          <p:nvPr/>
        </p:nvSpPr>
        <p:spPr bwMode="auto">
          <a:xfrm>
            <a:off x="4965042" y="4551493"/>
            <a:ext cx="247650" cy="219075"/>
          </a:xfrm>
          <a:prstGeom prst="dodecagon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4" name="Rechthoek 2"/>
          <p:cNvSpPr>
            <a:spLocks noChangeArrowheads="1"/>
          </p:cNvSpPr>
          <p:nvPr/>
        </p:nvSpPr>
        <p:spPr bwMode="auto">
          <a:xfrm>
            <a:off x="2284713" y="5376125"/>
            <a:ext cx="2435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Techniek</a:t>
            </a:r>
            <a:r>
              <a:rPr lang="en-US" sz="1200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: gouache op </a:t>
            </a:r>
            <a:r>
              <a:rPr lang="en-US" sz="1200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paneel</a:t>
            </a:r>
            <a:endParaRPr lang="en-US" sz="1200" dirty="0">
              <a:latin typeface="Verdana" pitchFamily="-111" charset="0"/>
              <a:ea typeface="Verdana" pitchFamily="-111" charset="0"/>
              <a:cs typeface="Verdana" pitchFamily="-111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2034185" y="381000"/>
            <a:ext cx="5633746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334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“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doorkijk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op 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IJsland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” 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afm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. 35 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x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43 cm 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prijs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450 €</a:t>
            </a:r>
            <a:endParaRPr lang="nl-NL" dirty="0">
              <a:latin typeface="Verdana" pitchFamily="-111" charset="0"/>
              <a:ea typeface="Verdana" pitchFamily="-111" charset="0"/>
              <a:cs typeface="Verdana" pitchFamily="-111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720296" y="3927901"/>
            <a:ext cx="102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>
                <a:latin typeface="Verdana"/>
                <a:cs typeface="Verdana"/>
              </a:rPr>
              <a:t>Verhuurd</a:t>
            </a:r>
          </a:p>
          <a:p>
            <a:pPr algn="ctr"/>
            <a:r>
              <a:rPr lang="nl-NL" sz="1400" dirty="0">
                <a:latin typeface="Verdana"/>
                <a:cs typeface="Verdana"/>
              </a:rPr>
              <a:t>Boet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5955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ompositie met 3 ver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533" y="504850"/>
            <a:ext cx="7040241" cy="5136016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9093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/>
              <a:t>240</a:t>
            </a:r>
            <a:br>
              <a:rPr lang="en-US" sz="2000" dirty="0"/>
            </a:br>
            <a:r>
              <a:rPr lang="en-US" sz="2000" dirty="0"/>
              <a:t> “</a:t>
            </a:r>
            <a:r>
              <a:rPr lang="en-US" sz="2000" dirty="0" err="1"/>
              <a:t>compositie</a:t>
            </a:r>
            <a:r>
              <a:rPr lang="en-US" sz="2000" dirty="0"/>
              <a:t> met 3 </a:t>
            </a:r>
            <a:r>
              <a:rPr lang="en-US" sz="2000" dirty="0" err="1"/>
              <a:t>veren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160x120 cm </a:t>
            </a:r>
            <a:br>
              <a:rPr lang="en-US" sz="2000" dirty="0"/>
            </a:br>
            <a:r>
              <a:rPr lang="en-US" sz="2000" dirty="0" err="1"/>
              <a:t>prijs</a:t>
            </a:r>
            <a:r>
              <a:rPr lang="en-US" sz="2000" dirty="0"/>
              <a:t> 1950 €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</a:t>
            </a:r>
            <a:r>
              <a:rPr lang="en-US" sz="1200" dirty="0" err="1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compositie met 3 ver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764" y="2638766"/>
            <a:ext cx="4739036" cy="3457234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833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oomschrift 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03" y="460929"/>
            <a:ext cx="3838575" cy="560705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477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a - 18 - verward naakt met wit vlak afm. 65x80 cm prijs 30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438" y="579439"/>
            <a:ext cx="4665662" cy="5579913"/>
          </a:xfrm>
          <a:prstGeom prst="rect">
            <a:avLst/>
          </a:prstGeom>
          <a:effectLst>
            <a:outerShdw blurRad="520700" dist="38100" dir="270000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310926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244</a:t>
            </a:r>
            <a:br>
              <a:rPr lang="en-US" sz="2000" dirty="0"/>
            </a:br>
            <a:r>
              <a:rPr lang="en-US" sz="2000" dirty="0"/>
              <a:t> “</a:t>
            </a:r>
            <a:r>
              <a:rPr lang="en-US" sz="2000" dirty="0" err="1"/>
              <a:t>boomschrift</a:t>
            </a:r>
            <a:r>
              <a:rPr lang="en-US" sz="2000" dirty="0"/>
              <a:t> no 1”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55 </a:t>
            </a:r>
            <a:r>
              <a:rPr lang="en-US" sz="2000" dirty="0" err="1"/>
              <a:t>x</a:t>
            </a:r>
            <a:r>
              <a:rPr lang="en-US" sz="2000" dirty="0"/>
              <a:t> 80 cm </a:t>
            </a:r>
            <a:br>
              <a:rPr lang="en-US" sz="2000" dirty="0"/>
            </a:br>
            <a:r>
              <a:rPr lang="en-US" sz="2000" dirty="0"/>
              <a:t>450 €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</a:t>
            </a:r>
            <a:r>
              <a:rPr lang="en-US" sz="1200" dirty="0" err="1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boomschrift 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478" y="2198350"/>
            <a:ext cx="2668323" cy="389765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208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253</a:t>
            </a:r>
            <a:br>
              <a:rPr lang="en-US" sz="2000" dirty="0"/>
            </a:br>
            <a:r>
              <a:rPr lang="en-US" sz="2000" dirty="0"/>
              <a:t> “</a:t>
            </a:r>
            <a:r>
              <a:rPr lang="en-US" sz="2000" dirty="0" err="1"/>
              <a:t>filmstill</a:t>
            </a:r>
            <a:r>
              <a:rPr lang="en-US" sz="2000" dirty="0"/>
              <a:t> no 3”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80 </a:t>
            </a:r>
            <a:r>
              <a:rPr lang="en-US" sz="2000" dirty="0" err="1"/>
              <a:t>x</a:t>
            </a:r>
            <a:r>
              <a:rPr lang="en-US" sz="2000" dirty="0"/>
              <a:t> 100 cm </a:t>
            </a:r>
            <a:br>
              <a:rPr lang="en-US" sz="2000" dirty="0"/>
            </a:br>
            <a:r>
              <a:rPr lang="en-US" sz="2000" dirty="0"/>
              <a:t>850 €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58 - filmstill 3 afm. 80x100 cm prijs 8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724" y="2619063"/>
            <a:ext cx="2542077" cy="345536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5829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58 - filmstill 3 afm. 80x100 cm prijs 8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97" y="576782"/>
            <a:ext cx="4044561" cy="549765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8550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4 - reaching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62" y="917575"/>
            <a:ext cx="5325470" cy="374712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1033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259</a:t>
            </a:r>
            <a:br>
              <a:rPr lang="en-US" sz="2000" dirty="0"/>
            </a:br>
            <a:r>
              <a:rPr lang="en-US" sz="2000" dirty="0"/>
              <a:t> “reaching” </a:t>
            </a:r>
            <a:br>
              <a:rPr lang="en-US" sz="2000" dirty="0"/>
            </a:br>
            <a:r>
              <a:rPr lang="en-US" sz="2000" dirty="0" err="1"/>
              <a:t>afm</a:t>
            </a:r>
            <a:r>
              <a:rPr lang="en-US" sz="2000" dirty="0"/>
              <a:t>. 43 </a:t>
            </a:r>
            <a:r>
              <a:rPr lang="en-US" sz="2000" dirty="0" err="1"/>
              <a:t>x</a:t>
            </a:r>
            <a:r>
              <a:rPr lang="en-US" sz="2000" dirty="0"/>
              <a:t> 40 cm </a:t>
            </a:r>
            <a:br>
              <a:rPr lang="en-US" sz="2000" dirty="0"/>
            </a:br>
            <a:r>
              <a:rPr lang="en-US" sz="2000" dirty="0"/>
              <a:t>175 €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64 - reaching afm. 40x43 cm prijs 30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324630"/>
            <a:ext cx="3613824" cy="254277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184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5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342" y="555267"/>
            <a:ext cx="6724260" cy="531251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13270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5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79" y="2692179"/>
            <a:ext cx="4270550" cy="337395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55764" y="26053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294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>
                <a:latin typeface="+mj-lt"/>
                <a:ea typeface="+mj-ea"/>
                <a:cs typeface="+mj-cs"/>
              </a:rPr>
              <a:t>“</a:t>
            </a:r>
            <a:r>
              <a:rPr lang="en-US" sz="2000" dirty="0" err="1">
                <a:latin typeface="+mj-lt"/>
                <a:ea typeface="+mj-ea"/>
                <a:cs typeface="+mj-cs"/>
              </a:rPr>
              <a:t>naakt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tussen</a:t>
            </a:r>
            <a:r>
              <a:rPr lang="en-US" sz="2000" dirty="0">
                <a:latin typeface="+mj-lt"/>
                <a:ea typeface="+mj-ea"/>
                <a:cs typeface="+mj-cs"/>
              </a:rPr>
              <a:t> rode </a:t>
            </a:r>
            <a:r>
              <a:rPr lang="en-US" sz="2000" dirty="0" err="1">
                <a:latin typeface="+mj-lt"/>
                <a:ea typeface="+mj-ea"/>
                <a:cs typeface="+mj-cs"/>
              </a:rPr>
              <a:t>cirkel</a:t>
            </a:r>
            <a:r>
              <a:rPr lang="en-US" sz="2000" dirty="0">
                <a:latin typeface="+mj-lt"/>
                <a:ea typeface="+mj-ea"/>
                <a:cs typeface="+mj-cs"/>
              </a:rPr>
              <a:t> en </a:t>
            </a:r>
            <a:r>
              <a:rPr lang="en-US" sz="2000" dirty="0" err="1">
                <a:latin typeface="+mj-lt"/>
                <a:ea typeface="+mj-ea"/>
                <a:cs typeface="+mj-cs"/>
              </a:rPr>
              <a:t>bruine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driehoek</a:t>
            </a:r>
            <a:r>
              <a:rPr lang="en-US" sz="2000" dirty="0">
                <a:latin typeface="+mj-lt"/>
                <a:ea typeface="+mj-ea"/>
                <a:cs typeface="+mj-cs"/>
              </a:rPr>
              <a:t>”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afm</a:t>
            </a:r>
            <a:r>
              <a:rPr lang="en-US" sz="2000" dirty="0">
                <a:latin typeface="+mj-lt"/>
                <a:ea typeface="+mj-ea"/>
                <a:cs typeface="+mj-cs"/>
              </a:rPr>
              <a:t>. 37 </a:t>
            </a:r>
            <a:r>
              <a:rPr lang="en-US" sz="2000" dirty="0" err="1">
                <a:latin typeface="+mj-lt"/>
                <a:ea typeface="+mj-ea"/>
                <a:cs typeface="+mj-cs"/>
              </a:rPr>
              <a:t>x</a:t>
            </a:r>
            <a:r>
              <a:rPr lang="en-US" sz="2000" dirty="0">
                <a:latin typeface="+mj-lt"/>
                <a:ea typeface="+mj-ea"/>
                <a:cs typeface="+mj-cs"/>
              </a:rPr>
              <a:t> 45 cm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prijs</a:t>
            </a:r>
            <a:r>
              <a:rPr lang="en-US" sz="2000" dirty="0">
                <a:latin typeface="+mj-lt"/>
                <a:ea typeface="+mj-ea"/>
                <a:cs typeface="+mj-cs"/>
              </a:rPr>
              <a:t>  200 €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9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en-US" sz="1200" dirty="0" err="1"/>
              <a:t>Techniek</a:t>
            </a:r>
            <a:r>
              <a:rPr lang="en-US" sz="1200" dirty="0"/>
              <a:t>: </a:t>
            </a:r>
            <a:r>
              <a:rPr lang="en-US" sz="1200" dirty="0" err="1"/>
              <a:t>gemengde</a:t>
            </a:r>
            <a:r>
              <a:rPr lang="en-US" sz="1200" dirty="0"/>
              <a:t> </a:t>
            </a:r>
            <a:r>
              <a:rPr lang="en-US" sz="1200" dirty="0" err="1"/>
              <a:t>techniek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2681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ilderijen2004_2006 definitief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248" y="567354"/>
            <a:ext cx="6844180" cy="5568146"/>
          </a:xfrm>
          <a:prstGeom prst="rect">
            <a:avLst/>
          </a:prstGeom>
          <a:effectLst>
            <a:outerShdw blurRad="508000" dist="1270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5302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>
            <a:spLocks noChangeArrowheads="1"/>
          </p:cNvSpPr>
          <p:nvPr/>
        </p:nvSpPr>
        <p:spPr bwMode="auto">
          <a:xfrm>
            <a:off x="2034185" y="381000"/>
            <a:ext cx="5633746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333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“4 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dansparen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” 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afm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. 140 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x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115 cm 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prijs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2400 €</a:t>
            </a:r>
            <a:endParaRPr lang="nl-NL" dirty="0">
              <a:latin typeface="Verdana" pitchFamily="-111" charset="0"/>
              <a:ea typeface="Verdana" pitchFamily="-111" charset="0"/>
              <a:cs typeface="Verdana" pitchFamily="-111" charset="0"/>
            </a:endParaRPr>
          </a:p>
        </p:txBody>
      </p:sp>
      <p:sp>
        <p:nvSpPr>
          <p:cNvPr id="5" name="Rechthoek 2"/>
          <p:cNvSpPr>
            <a:spLocks noChangeArrowheads="1"/>
          </p:cNvSpPr>
          <p:nvPr/>
        </p:nvSpPr>
        <p:spPr bwMode="auto">
          <a:xfrm>
            <a:off x="2284712" y="5376125"/>
            <a:ext cx="2392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Techniek</a:t>
            </a:r>
            <a:r>
              <a:rPr lang="en-US" sz="1200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: gouache op </a:t>
            </a:r>
            <a:r>
              <a:rPr lang="en-US" sz="1200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linnen</a:t>
            </a:r>
            <a:endParaRPr lang="en-US" sz="1200" dirty="0">
              <a:latin typeface="Verdana" pitchFamily="-111" charset="0"/>
              <a:ea typeface="Verdana" pitchFamily="-111" charset="0"/>
              <a:cs typeface="Verdana" pitchFamily="-111" charset="0"/>
            </a:endParaRPr>
          </a:p>
        </p:txBody>
      </p:sp>
      <p:pic>
        <p:nvPicPr>
          <p:cNvPr id="6" name="Afbeelding 5" descr="schilderijen2004_2006 definitief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932" y="2236245"/>
            <a:ext cx="4565998" cy="3714710"/>
          </a:xfrm>
          <a:prstGeom prst="rect">
            <a:avLst/>
          </a:prstGeom>
          <a:effectLst>
            <a:outerShdw blurRad="508000" dist="1270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8947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ilderijen2004_2006 definitief -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17" y="492891"/>
            <a:ext cx="3917778" cy="5729452"/>
          </a:xfrm>
          <a:prstGeom prst="rect">
            <a:avLst/>
          </a:prstGeom>
          <a:effectLst>
            <a:outerShdw blurRad="508000" dist="1270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674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</a:t>
            </a:r>
            <a:r>
              <a:rPr lang="en-US" sz="1200" dirty="0" err="1"/>
              <a:t>papierdruk</a:t>
            </a:r>
            <a:r>
              <a:rPr lang="en-US" sz="1200" dirty="0"/>
              <a:t>/monotype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06500" y="5080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17</a:t>
            </a:r>
          </a:p>
          <a:p>
            <a:pPr algn="ctr" defTabSz="457200">
              <a:spcBef>
                <a:spcPct val="0"/>
              </a:spcBef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“</a:t>
            </a:r>
            <a:r>
              <a:rPr lang="en-US" sz="2000" dirty="0" err="1">
                <a:latin typeface="+mj-lt"/>
                <a:ea typeface="+mj-ea"/>
                <a:cs typeface="+mj-cs"/>
              </a:rPr>
              <a:t>verward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naakt</a:t>
            </a:r>
            <a:r>
              <a:rPr lang="en-US" sz="2000" dirty="0">
                <a:latin typeface="+mj-lt"/>
                <a:ea typeface="+mj-ea"/>
                <a:cs typeface="+mj-cs"/>
              </a:rPr>
              <a:t> met wit </a:t>
            </a:r>
            <a:r>
              <a:rPr lang="en-US" sz="2000" dirty="0" err="1">
                <a:latin typeface="+mj-lt"/>
                <a:ea typeface="+mj-ea"/>
                <a:cs typeface="+mj-cs"/>
              </a:rPr>
              <a:t>vlak</a:t>
            </a:r>
            <a:r>
              <a:rPr lang="en-US" sz="2000" dirty="0">
                <a:latin typeface="+mj-lt"/>
                <a:ea typeface="+mj-ea"/>
                <a:cs typeface="+mj-cs"/>
              </a:rPr>
              <a:t>”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afm</a:t>
            </a:r>
            <a:r>
              <a:rPr lang="en-US" sz="2000" dirty="0">
                <a:latin typeface="+mj-lt"/>
                <a:ea typeface="+mj-ea"/>
                <a:cs typeface="+mj-cs"/>
              </a:rPr>
              <a:t>. 65 </a:t>
            </a:r>
            <a:r>
              <a:rPr lang="en-US" sz="2000" dirty="0" err="1">
                <a:latin typeface="+mj-lt"/>
                <a:ea typeface="+mj-ea"/>
                <a:cs typeface="+mj-cs"/>
              </a:rPr>
              <a:t>x</a:t>
            </a:r>
            <a:r>
              <a:rPr lang="en-US" sz="2000" dirty="0">
                <a:latin typeface="+mj-lt"/>
                <a:ea typeface="+mj-ea"/>
                <a:cs typeface="+mj-cs"/>
              </a:rPr>
              <a:t> 80 cm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prijs</a:t>
            </a:r>
            <a:r>
              <a:rPr lang="en-US" sz="2000" dirty="0">
                <a:latin typeface="+mj-lt"/>
                <a:ea typeface="+mj-ea"/>
                <a:cs typeface="+mj-cs"/>
              </a:rPr>
              <a:t> 400 €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Afbeelding 7" descr="1a - 18 - verward naakt met wit vlak afm. 65x80 cm prijs 30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012" y="1689250"/>
            <a:ext cx="3493574" cy="4178151"/>
          </a:xfrm>
          <a:prstGeom prst="rect">
            <a:avLst/>
          </a:prstGeom>
          <a:effectLst>
            <a:outerShdw blurRad="520700" dist="38100" dir="270000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65469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ilderijen2004_2006 definitief -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720" y="1899723"/>
            <a:ext cx="2955792" cy="4322620"/>
          </a:xfrm>
          <a:prstGeom prst="rect">
            <a:avLst/>
          </a:prstGeom>
          <a:effectLst>
            <a:outerShdw blurRad="508000" dist="127000" dir="2700000">
              <a:srgbClr val="000000">
                <a:alpha val="43000"/>
              </a:srgbClr>
            </a:outerShdw>
          </a:effectLst>
        </p:spPr>
      </p:pic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2034185" y="381000"/>
            <a:ext cx="5633746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345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“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oude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man 01” 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afm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. 30 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x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20 cm 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prijs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150 €</a:t>
            </a:r>
            <a:endParaRPr lang="nl-NL" dirty="0">
              <a:latin typeface="Verdana" pitchFamily="-111" charset="0"/>
              <a:ea typeface="Verdana" pitchFamily="-111" charset="0"/>
              <a:cs typeface="Verdana" pitchFamily="-111" charset="0"/>
            </a:endParaRPr>
          </a:p>
        </p:txBody>
      </p:sp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2284712" y="5376125"/>
            <a:ext cx="1750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Techniek</a:t>
            </a:r>
            <a:r>
              <a:rPr lang="en-US" sz="1200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: monotype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75879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ilderijen2004_2006 definitief - 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4" y="659961"/>
            <a:ext cx="3729495" cy="5439371"/>
          </a:xfrm>
          <a:prstGeom prst="rect">
            <a:avLst/>
          </a:prstGeom>
          <a:effectLst>
            <a:outerShdw blurRad="520700" dist="127000" dir="2700000">
              <a:srgbClr val="000000">
                <a:alpha val="4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9785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ilderijen2004_2006 definitief - 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369" y="1856301"/>
            <a:ext cx="2909226" cy="4243030"/>
          </a:xfrm>
          <a:prstGeom prst="rect">
            <a:avLst/>
          </a:prstGeom>
          <a:effectLst>
            <a:outerShdw blurRad="520700" dist="127000" dir="2700000">
              <a:srgbClr val="000000">
                <a:alpha val="44000"/>
              </a:srgbClr>
            </a:outerShdw>
          </a:effectLst>
        </p:spPr>
      </p:pic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2034185" y="381000"/>
            <a:ext cx="5633746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353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“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naakt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op ladder” 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afm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. 30 </a:t>
            </a: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x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20 cm </a:t>
            </a:r>
            <a:b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</a:br>
            <a:r>
              <a:rPr lang="en-US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prijs</a:t>
            </a:r>
            <a:r>
              <a:rPr lang="en-US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 150 €</a:t>
            </a:r>
            <a:endParaRPr lang="nl-NL" dirty="0">
              <a:latin typeface="Verdana" pitchFamily="-111" charset="0"/>
              <a:ea typeface="Verdana" pitchFamily="-111" charset="0"/>
              <a:cs typeface="Verdana" pitchFamily="-111" charset="0"/>
            </a:endParaRPr>
          </a:p>
        </p:txBody>
      </p:sp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2284712" y="5376125"/>
            <a:ext cx="1750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dirty="0" err="1">
                <a:latin typeface="Verdana" pitchFamily="-111" charset="0"/>
                <a:ea typeface="Verdana" pitchFamily="-111" charset="0"/>
                <a:cs typeface="Verdana" pitchFamily="-111" charset="0"/>
              </a:rPr>
              <a:t>Techniek</a:t>
            </a:r>
            <a:r>
              <a:rPr lang="en-US" sz="1200" dirty="0">
                <a:latin typeface="Verdana" pitchFamily="-111" charset="0"/>
                <a:ea typeface="Verdana" pitchFamily="-111" charset="0"/>
                <a:cs typeface="Verdana" pitchFamily="-111" charset="0"/>
              </a:rPr>
              <a:t>: monotype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619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03026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E53FD2-2A83-3849-9115-CF70152D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85800"/>
            <a:ext cx="6465888" cy="4953000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671097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93B3AE-9CA8-0740-B4D1-5E78D5AFF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nl-NL" sz="2000"/>
              <a:t>386</a:t>
            </a:r>
            <a:br>
              <a:rPr lang="en-US" altLang="nl-NL" sz="2000"/>
            </a:br>
            <a:r>
              <a:rPr lang="en-US" altLang="nl-NL" sz="2000"/>
              <a:t>“op handen gedragen” </a:t>
            </a:r>
            <a:br>
              <a:rPr lang="en-US" altLang="nl-NL" sz="2000"/>
            </a:br>
            <a:r>
              <a:rPr lang="en-US" altLang="nl-NL" sz="2000"/>
              <a:t>afm. 130 x 100 cm </a:t>
            </a:r>
            <a:br>
              <a:rPr lang="en-US" altLang="nl-NL" sz="2000"/>
            </a:br>
            <a:r>
              <a:rPr lang="en-US" altLang="nl-NL" sz="2000"/>
              <a:t>prijs 1950 €</a:t>
            </a:r>
            <a:br>
              <a:rPr lang="en-US" altLang="nl-NL" sz="2000"/>
            </a:br>
            <a:r>
              <a:rPr lang="en-US" altLang="nl-NL" sz="2000"/>
              <a:t>verhuurd</a:t>
            </a:r>
            <a:r>
              <a:rPr lang="en-US" altLang="nl-NL" sz="6600"/>
              <a:t/>
            </a:r>
            <a:br>
              <a:rPr lang="en-US" altLang="nl-NL" sz="6600"/>
            </a:br>
            <a:r>
              <a:rPr lang="nl-NL" altLang="nl-NL" sz="1200"/>
              <a:t>galerie Sous Terre</a:t>
            </a:r>
            <a:endParaRPr lang="en-US" altLang="nl-NL" sz="1200"/>
          </a:p>
        </p:txBody>
      </p:sp>
      <p:sp>
        <p:nvSpPr>
          <p:cNvPr id="100354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E8E3CF-3E4B-3142-A102-847A45C69F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r>
              <a:rPr lang="en-US" altLang="nl-NL" sz="1200"/>
              <a:t>Techniek: gouache op linnen</a:t>
            </a:r>
          </a:p>
        </p:txBody>
      </p:sp>
      <p:sp>
        <p:nvSpPr>
          <p:cNvPr id="100355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E69E86-A87D-7648-B891-F2C85A920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pic>
        <p:nvPicPr>
          <p:cNvPr id="7" name="Afbeelding 6" descr="DSC03026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881793-B564-D84E-8A83-E4B2AD9B0D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743200"/>
            <a:ext cx="4178300" cy="3200400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</p:spPr>
      </p:pic>
      <p:sp>
        <p:nvSpPr>
          <p:cNvPr id="100359" name="Tekstvak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A69DAF-4B3F-3D4C-BC63-CF7D0709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4114801"/>
            <a:ext cx="100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>
                <a:latin typeface="Verdana" panose="020B0604030504040204" pitchFamily="34" charset="0"/>
              </a:rPr>
              <a:t>verhuurd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6286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man-schaduw.tif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DD13A5-16CF-0841-ABFE-0E0C17A9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762001"/>
            <a:ext cx="5410200" cy="5122863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381001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10C620-BC09-3941-BBE8-C056F2AAE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990600"/>
            <a:ext cx="7772400" cy="1143000"/>
          </a:xfrm>
        </p:spPr>
        <p:txBody>
          <a:bodyPr/>
          <a:lstStyle/>
          <a:p>
            <a:r>
              <a:rPr lang="en-US" altLang="nl-NL" sz="2000"/>
              <a:t>384</a:t>
            </a:r>
            <a:br>
              <a:rPr lang="en-US" altLang="nl-NL" sz="2000"/>
            </a:br>
            <a:r>
              <a:rPr lang="en-US" altLang="nl-NL" sz="2000"/>
              <a:t>“naakt op eigen schaduw” </a:t>
            </a:r>
            <a:br>
              <a:rPr lang="en-US" altLang="nl-NL" sz="2000"/>
            </a:br>
            <a:r>
              <a:rPr lang="en-US" altLang="nl-NL" sz="2000"/>
              <a:t>afm. 80 x 80 cm </a:t>
            </a:r>
            <a:br>
              <a:rPr lang="en-US" altLang="nl-NL" sz="2000"/>
            </a:br>
            <a:r>
              <a:rPr lang="en-US" altLang="nl-NL" sz="2000"/>
              <a:t>prijs 1000 €</a:t>
            </a:r>
            <a:br>
              <a:rPr lang="en-US" altLang="nl-NL" sz="2000"/>
            </a:br>
            <a:r>
              <a:rPr lang="en-US" altLang="nl-NL" sz="2000"/>
              <a:t>verhuurd</a:t>
            </a:r>
            <a:br>
              <a:rPr lang="en-US" altLang="nl-NL" sz="2000"/>
            </a:br>
            <a:r>
              <a:rPr lang="nl-NL" altLang="nl-NL" sz="1200"/>
              <a:t>galerie Sous Terre</a:t>
            </a:r>
            <a:r>
              <a:rPr lang="nl-NL" altLang="nl-NL"/>
              <a:t/>
            </a:r>
            <a:br>
              <a:rPr lang="nl-NL" altLang="nl-NL"/>
            </a:br>
            <a:endParaRPr lang="en-US" altLang="nl-NL"/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FAEB4F-1842-7E4A-8C08-B14DD18D903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r>
              <a:rPr lang="en-US" altLang="nl-NL" sz="1200"/>
              <a:t>Techniek: gouache op linnen</a:t>
            </a:r>
          </a:p>
        </p:txBody>
      </p:sp>
      <p:sp>
        <p:nvSpPr>
          <p:cNvPr id="92163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0CE23C-CFF5-1546-9475-981EC7A0B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pic>
        <p:nvPicPr>
          <p:cNvPr id="7" name="Afbeelding 6" descr="man-schaduw.tif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47F19A-BDBE-CF47-BD43-A5A149299E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1" y="2438401"/>
            <a:ext cx="3317875" cy="3141663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</p:spPr>
      </p:pic>
      <p:sp>
        <p:nvSpPr>
          <p:cNvPr id="92167" name="Tekstvak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24BA0B-2A08-BA42-B049-989620F2D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5105401"/>
            <a:ext cx="100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>
                <a:latin typeface="Verdana" panose="020B0604030504040204" pitchFamily="34" charset="0"/>
              </a:rPr>
              <a:t>verhuurd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4361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05704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E89878-D28B-0D49-A749-6C7CDBE6F8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609601"/>
            <a:ext cx="7391400" cy="4899025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535332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F5F360-0D8A-EC43-A5D5-90577B806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990600"/>
            <a:ext cx="7772400" cy="1143000"/>
          </a:xfrm>
        </p:spPr>
        <p:txBody>
          <a:bodyPr/>
          <a:lstStyle/>
          <a:p>
            <a:r>
              <a:rPr lang="en-US" altLang="nl-NL" sz="2000"/>
              <a:t>392</a:t>
            </a:r>
            <a:br>
              <a:rPr lang="en-US" altLang="nl-NL" sz="2000"/>
            </a:br>
            <a:r>
              <a:rPr lang="en-US" altLang="nl-NL" sz="2000"/>
              <a:t>“waterval” </a:t>
            </a:r>
            <a:br>
              <a:rPr lang="en-US" altLang="nl-NL" sz="2000"/>
            </a:br>
            <a:r>
              <a:rPr lang="en-US" altLang="nl-NL" sz="2000"/>
              <a:t>afm. 100 x 150 cm </a:t>
            </a:r>
            <a:br>
              <a:rPr lang="en-US" altLang="nl-NL" sz="2000"/>
            </a:br>
            <a:r>
              <a:rPr lang="en-US" altLang="nl-NL" sz="2000"/>
              <a:t>prijs 2250 €</a:t>
            </a:r>
            <a:br>
              <a:rPr lang="en-US" altLang="nl-NL" sz="2000"/>
            </a:br>
            <a:r>
              <a:rPr lang="nl-NL" altLang="nl-NL" sz="2000"/>
              <a:t>Verhuurd</a:t>
            </a:r>
            <a:br>
              <a:rPr lang="nl-NL" altLang="nl-NL" sz="2000"/>
            </a:br>
            <a:r>
              <a:rPr lang="nl-NL" altLang="nl-NL" sz="1200"/>
              <a:t>Heidy en Marco</a:t>
            </a:r>
            <a:r>
              <a:rPr lang="nl-NL" altLang="nl-NL" sz="2000"/>
              <a:t/>
            </a:r>
            <a:br>
              <a:rPr lang="nl-NL" altLang="nl-NL" sz="2000"/>
            </a:br>
            <a:r>
              <a:rPr lang="en-US" altLang="nl-NL" sz="2000"/>
              <a:t/>
            </a:r>
            <a:br>
              <a:rPr lang="en-US" altLang="nl-NL" sz="2000"/>
            </a:br>
            <a:endParaRPr lang="en-US" altLang="nl-NL"/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ADB07C-FBFE-AF4F-AEB9-57D84F11CDD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r>
              <a:rPr lang="en-US" altLang="nl-NL" sz="1200"/>
              <a:t>Techniek: gouache op linnen</a:t>
            </a:r>
          </a:p>
        </p:txBody>
      </p:sp>
      <p:sp>
        <p:nvSpPr>
          <p:cNvPr id="129027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EAEC7E-8271-7A44-8D1E-FB042472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pic>
        <p:nvPicPr>
          <p:cNvPr id="7" name="Afbeelding 6" descr="DSC05704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BBD85A-7EA4-1C41-A80E-4798681E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819401"/>
            <a:ext cx="4057650" cy="2689225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34701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06014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D7C1FA-5686-7742-A580-9CAECFE8C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1" y="533400"/>
            <a:ext cx="7192963" cy="5372100"/>
          </a:xfrm>
          <a:prstGeom prst="rect">
            <a:avLst/>
          </a:prstGeom>
          <a:noFill/>
          <a:ln>
            <a:noFill/>
          </a:ln>
          <a:effectLst>
            <a:outerShdw blurRad="520700" dist="38100" dir="2700000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5285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a - 25 - leunend naakt afm. 50x65 cm prijs 44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75" y="771525"/>
            <a:ext cx="3349625" cy="484945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771065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20F434-F532-4D42-9A9C-5D17A7B7DB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nl-NL" sz="2000"/>
              <a:t>402</a:t>
            </a:r>
            <a:br>
              <a:rPr lang="en-US" altLang="nl-NL" sz="2000"/>
            </a:br>
            <a:r>
              <a:rPr lang="en-US" altLang="nl-NL" sz="2000"/>
              <a:t>“compositie met man” </a:t>
            </a:r>
            <a:br>
              <a:rPr lang="en-US" altLang="nl-NL" sz="2000"/>
            </a:br>
            <a:r>
              <a:rPr lang="en-US" altLang="nl-NL" sz="2000"/>
              <a:t>afm. 65 x 50 cm </a:t>
            </a:r>
            <a:br>
              <a:rPr lang="en-US" altLang="nl-NL" sz="2000"/>
            </a:br>
            <a:r>
              <a:rPr lang="en-US" altLang="nl-NL" sz="2000"/>
              <a:t>prijs 350 €</a:t>
            </a:r>
            <a:endParaRPr lang="en-US" altLang="nl-NL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77C4EB-C044-5C46-8D8B-25BB22D51B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r>
              <a:rPr lang="en-US" altLang="nl-NL" sz="1200"/>
              <a:t>Techniek: monotype</a:t>
            </a:r>
          </a:p>
          <a:p>
            <a:pPr eaLnBrk="1" hangingPunct="1">
              <a:buFontTx/>
              <a:buNone/>
            </a:pPr>
            <a:endParaRPr lang="en-US" altLang="nl-NL" sz="1200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12C40B-2A5A-7F40-BA0F-DF71F291A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pic>
        <p:nvPicPr>
          <p:cNvPr id="7" name="Afbeelding 6" descr="DSC06014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4FE022-C3B5-C24C-9796-6F05950F0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4438650" cy="3314700"/>
          </a:xfrm>
          <a:prstGeom prst="rect">
            <a:avLst/>
          </a:prstGeom>
          <a:noFill/>
          <a:ln>
            <a:noFill/>
          </a:ln>
          <a:effectLst>
            <a:outerShdw blurRad="520700" dist="38100" dir="2700000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61820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689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68C1EE-2625-3F40-B198-15558CDEC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57200"/>
            <a:ext cx="3402013" cy="5837238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355240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B75A7E-E50C-BA48-9EE1-95F2D652D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5181600" cy="1143000"/>
          </a:xfrm>
        </p:spPr>
        <p:txBody>
          <a:bodyPr/>
          <a:lstStyle/>
          <a:p>
            <a:pPr algn="l" eaLnBrk="1" hangingPunct="1"/>
            <a:r>
              <a:rPr lang="en-US" altLang="nl-NL" sz="2000">
                <a:solidFill>
                  <a:srgbClr val="7F7F7F"/>
                </a:solidFill>
                <a:latin typeface="Verdana" panose="020B0604030504040204" pitchFamily="34" charset="0"/>
              </a:rPr>
              <a:t>409</a:t>
            </a:r>
            <a:r>
              <a:rPr lang="en-US" altLang="nl-NL" sz="1800">
                <a:latin typeface="Verdana" panose="020B0604030504040204" pitchFamily="34" charset="0"/>
              </a:rPr>
              <a:t/>
            </a:r>
            <a:br>
              <a:rPr lang="en-US" altLang="nl-NL" sz="1800"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“uitgebloeide witte tulp”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afm. 60x140 cm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prijs 875 € // huurprijs: 17,50 € per 3 maanden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96EF9A-69EB-E24E-B6AF-C32C4A90DB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>
              <a:solidFill>
                <a:srgbClr val="7F7F7F"/>
              </a:solidFill>
            </a:endParaRPr>
          </a:p>
          <a:p>
            <a:pPr eaLnBrk="1" hangingPunct="1">
              <a:buFontTx/>
              <a:buNone/>
            </a:pPr>
            <a:r>
              <a:rPr lang="en-US" altLang="nl-NL" sz="1200">
                <a:solidFill>
                  <a:srgbClr val="7F7F7F"/>
                </a:solidFill>
              </a:rPr>
              <a:t>Techniek: gouache op paneel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0BD781-8022-3245-A805-544C9766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pic>
        <p:nvPicPr>
          <p:cNvPr id="6" name="Afbeelding 5" descr="DSC0689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F4D1AF-762D-9E48-B04B-DFF07EC57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11238"/>
            <a:ext cx="2990850" cy="5130800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09401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798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347A08-3269-0A45-A26E-1D70275B8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1"/>
            <a:ext cx="8305800" cy="2913063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00202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798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060A15-9FF6-A448-8EE2-E8F6A3F23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1"/>
            <a:ext cx="6172200" cy="2163763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EF31CC-CE33-6B42-84BB-98FBB7CE6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144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2000">
                <a:solidFill>
                  <a:srgbClr val="7F7F7F"/>
                </a:solidFill>
                <a:latin typeface="Verdana" panose="020B0604030504040204" pitchFamily="34" charset="0"/>
              </a:rPr>
              <a:t>412</a:t>
            </a: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/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“lichtinval”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afm. 110 x 41 cm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prijs 550 € // huurprijs: 11 € per 3 maanden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99553B-0DD2-FA4C-85A2-1076A0B15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5146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200" kern="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200" kern="0" dirty="0" err="1">
                <a:solidFill>
                  <a:srgbClr val="7F7F7F"/>
                </a:solidFill>
                <a:latin typeface="Verdana" pitchFamily="-111" charset="0"/>
                <a:ea typeface="Verdana" pitchFamily="-111" charset="0"/>
                <a:cs typeface="Verdana" pitchFamily="-111" charset="0"/>
              </a:rPr>
              <a:t>Techniek</a:t>
            </a:r>
            <a:r>
              <a:rPr lang="en-US" sz="1200" kern="0" dirty="0">
                <a:solidFill>
                  <a:srgbClr val="7F7F7F"/>
                </a:solidFill>
                <a:latin typeface="Verdana" pitchFamily="-111" charset="0"/>
                <a:ea typeface="Verdana" pitchFamily="-111" charset="0"/>
                <a:cs typeface="Verdana" pitchFamily="-111" charset="0"/>
              </a:rPr>
              <a:t>: gouache op pa</a:t>
            </a:r>
            <a:r>
              <a:rPr lang="en-US" sz="1200" kern="0" dirty="0" err="1">
                <a:solidFill>
                  <a:srgbClr val="7F7F7F"/>
                </a:solidFill>
                <a:latin typeface="Verdana" pitchFamily="-111" charset="0"/>
                <a:ea typeface="Verdana" pitchFamily="-111" charset="0"/>
                <a:cs typeface="Verdana" pitchFamily="-111" charset="0"/>
              </a:rPr>
              <a:t>neel</a:t>
            </a:r>
            <a:endParaRPr lang="en-US" sz="1200" kern="0" dirty="0">
              <a:solidFill>
                <a:srgbClr val="7F7F7F"/>
              </a:solidFill>
              <a:latin typeface="Verdana" pitchFamily="-111" charset="0"/>
              <a:ea typeface="Verdana" pitchFamily="-111" charset="0"/>
              <a:cs typeface="Verdan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85019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666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8A7D0C-4CA0-E246-9409-BF10333B5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7386638" cy="4419600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593179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B25E59-670F-F948-9927-C6A9DC1F1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6781800" cy="1143000"/>
          </a:xfrm>
        </p:spPr>
        <p:txBody>
          <a:bodyPr/>
          <a:lstStyle/>
          <a:p>
            <a:pPr algn="l" eaLnBrk="1" hangingPunct="1"/>
            <a:r>
              <a:rPr lang="en-US" altLang="nl-NL" sz="2000">
                <a:solidFill>
                  <a:srgbClr val="7F7F7F"/>
                </a:solidFill>
                <a:latin typeface="Verdana" panose="020B0604030504040204" pitchFamily="34" charset="0"/>
              </a:rPr>
              <a:t>421</a:t>
            </a: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/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“schaduwval 07”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afm. 57x34,5 cm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prijs 500 € // huurprijs: 10 € per 3 maanden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E3FA51-7B03-E54A-9766-A240E2A3CB9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r>
              <a:rPr lang="en-US" altLang="nl-NL" sz="1200">
                <a:solidFill>
                  <a:srgbClr val="7F7F7F"/>
                </a:solidFill>
                <a:latin typeface="Verdana" panose="020B0604030504040204" pitchFamily="34" charset="0"/>
              </a:rPr>
              <a:t>Techniek: foto over schilderij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868CD4-F351-9341-B620-EA0886C70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pic>
        <p:nvPicPr>
          <p:cNvPr id="5" name="Afbeelding 4" descr="DSC_666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7D7DF5-E81B-184F-906A-DE85283CF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5181600" cy="3100388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0808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689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68C1EE-2625-3F40-B198-15558CDEC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57200"/>
            <a:ext cx="3402013" cy="5837238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038536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B75A7E-E50C-BA48-9EE1-95F2D652D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5181600" cy="1143000"/>
          </a:xfrm>
        </p:spPr>
        <p:txBody>
          <a:bodyPr/>
          <a:lstStyle/>
          <a:p>
            <a:pPr algn="l" eaLnBrk="1" hangingPunct="1"/>
            <a:r>
              <a:rPr lang="en-US" altLang="nl-NL" sz="2000">
                <a:solidFill>
                  <a:srgbClr val="7F7F7F"/>
                </a:solidFill>
                <a:latin typeface="Verdana" panose="020B0604030504040204" pitchFamily="34" charset="0"/>
              </a:rPr>
              <a:t>409</a:t>
            </a:r>
            <a:r>
              <a:rPr lang="en-US" altLang="nl-NL" sz="1800">
                <a:latin typeface="Verdana" panose="020B0604030504040204" pitchFamily="34" charset="0"/>
              </a:rPr>
              <a:t/>
            </a:r>
            <a:br>
              <a:rPr lang="en-US" altLang="nl-NL" sz="1800"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“uitgebloeide witte tulp”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afm. 60x140 cm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prijs 875 € // huurprijs: 17,50 € per 3 maanden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96EF9A-69EB-E24E-B6AF-C32C4A90DB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>
              <a:solidFill>
                <a:srgbClr val="7F7F7F"/>
              </a:solidFill>
            </a:endParaRPr>
          </a:p>
          <a:p>
            <a:pPr eaLnBrk="1" hangingPunct="1">
              <a:buFontTx/>
              <a:buNone/>
            </a:pPr>
            <a:r>
              <a:rPr lang="en-US" altLang="nl-NL" sz="1200">
                <a:solidFill>
                  <a:srgbClr val="7F7F7F"/>
                </a:solidFill>
              </a:rPr>
              <a:t>Techniek: gouache op paneel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0BD781-8022-3245-A805-544C9766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pic>
        <p:nvPicPr>
          <p:cNvPr id="6" name="Afbeelding 5" descr="DSC0689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F4D1AF-762D-9E48-B04B-DFF07EC57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11238"/>
            <a:ext cx="2990850" cy="5130800"/>
          </a:xfrm>
          <a:prstGeom prst="rect">
            <a:avLst/>
          </a:prstGeom>
          <a:noFill/>
          <a:ln>
            <a:noFill/>
          </a:ln>
          <a:effectLst>
            <a:outerShdw blurRad="254000" dist="127001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61201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578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9446B3-B99A-6143-8A2B-20446C881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1" y="533400"/>
            <a:ext cx="6151563" cy="5410200"/>
          </a:xfrm>
          <a:prstGeom prst="rect">
            <a:avLst/>
          </a:prstGeom>
          <a:noFill/>
          <a:ln>
            <a:noFill/>
          </a:ln>
          <a:effectLst>
            <a:outerShdw blurRad="254000" dist="1397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3769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 gouache op </a:t>
            </a:r>
            <a:r>
              <a:rPr lang="en-US" sz="1200" dirty="0" err="1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06500" y="5080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24</a:t>
            </a:r>
          </a:p>
          <a:p>
            <a:pPr algn="ctr" defTabSz="457200">
              <a:spcBef>
                <a:spcPct val="0"/>
              </a:spcBef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“</a:t>
            </a:r>
            <a:r>
              <a:rPr lang="en-US" sz="2000" dirty="0" err="1">
                <a:latin typeface="+mj-lt"/>
                <a:ea typeface="+mj-ea"/>
                <a:cs typeface="+mj-cs"/>
              </a:rPr>
              <a:t>leunend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naakt</a:t>
            </a:r>
            <a:r>
              <a:rPr lang="en-US" sz="2000" dirty="0">
                <a:latin typeface="+mj-lt"/>
                <a:ea typeface="+mj-ea"/>
                <a:cs typeface="+mj-cs"/>
              </a:rPr>
              <a:t>”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afm</a:t>
            </a:r>
            <a:r>
              <a:rPr lang="en-US" sz="2000" dirty="0">
                <a:latin typeface="+mj-lt"/>
                <a:ea typeface="+mj-ea"/>
                <a:cs typeface="+mj-cs"/>
              </a:rPr>
              <a:t>. 50 </a:t>
            </a:r>
            <a:r>
              <a:rPr lang="en-US" sz="2000" dirty="0" err="1">
                <a:latin typeface="+mj-lt"/>
                <a:ea typeface="+mj-ea"/>
                <a:cs typeface="+mj-cs"/>
              </a:rPr>
              <a:t>x</a:t>
            </a:r>
            <a:r>
              <a:rPr lang="en-US" sz="2000" dirty="0">
                <a:latin typeface="+mj-lt"/>
                <a:ea typeface="+mj-ea"/>
                <a:cs typeface="+mj-cs"/>
              </a:rPr>
              <a:t> 65 cm </a:t>
            </a: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 err="1">
                <a:latin typeface="+mj-lt"/>
                <a:ea typeface="+mj-ea"/>
                <a:cs typeface="+mj-cs"/>
              </a:rPr>
              <a:t>prijs</a:t>
            </a:r>
            <a:r>
              <a:rPr lang="en-US" sz="2000" dirty="0">
                <a:latin typeface="+mj-lt"/>
                <a:ea typeface="+mj-ea"/>
                <a:cs typeface="+mj-cs"/>
              </a:rPr>
              <a:t> 450 €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 descr="1a - 25 - leunend naakt afm. 50x65 cm prijs 44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75" y="1656120"/>
            <a:ext cx="2908823" cy="4211281"/>
          </a:xfrm>
          <a:prstGeom prst="rect">
            <a:avLst/>
          </a:prstGeom>
          <a:effectLst>
            <a:outerShdw blurRad="520700" dist="38100" dir="270000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13172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FE8262-4B73-EC42-A9F4-8770CD706C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391400" cy="1143000"/>
          </a:xfrm>
        </p:spPr>
        <p:txBody>
          <a:bodyPr/>
          <a:lstStyle/>
          <a:p>
            <a:pPr algn="l" eaLnBrk="1" hangingPunct="1"/>
            <a:r>
              <a:rPr lang="en-US" altLang="nl-NL" sz="2000">
                <a:solidFill>
                  <a:srgbClr val="7F7F7F"/>
                </a:solidFill>
                <a:latin typeface="Verdana" panose="020B0604030504040204" pitchFamily="34" charset="0"/>
              </a:rPr>
              <a:t>416</a:t>
            </a: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/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“schaduwval 02”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afm. 54x48 cm </a:t>
            </a:r>
            <a:b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</a:br>
            <a:r>
              <a:rPr lang="en-US" altLang="nl-NL" sz="1400">
                <a:solidFill>
                  <a:srgbClr val="7F7F7F"/>
                </a:solidFill>
                <a:latin typeface="Verdana" panose="020B0604030504040204" pitchFamily="34" charset="0"/>
              </a:rPr>
              <a:t>prijs 500 € // huurprijs: 10 € per 3 maanden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818BD6-B15A-4749-9A43-DDF18F49BCB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endParaRPr lang="en-US" altLang="nl-NL" sz="1200"/>
          </a:p>
          <a:p>
            <a:pPr eaLnBrk="1" hangingPunct="1">
              <a:buFontTx/>
              <a:buNone/>
            </a:pPr>
            <a:r>
              <a:rPr lang="en-US" altLang="nl-NL" sz="1200">
                <a:solidFill>
                  <a:srgbClr val="7F7F7F"/>
                </a:solidFill>
                <a:latin typeface="Verdana" panose="020B0604030504040204" pitchFamily="34" charset="0"/>
              </a:rPr>
              <a:t>Techniek: foto over schilderij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5C3848-5422-DB49-8F4A-9951AE1E9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pic>
        <p:nvPicPr>
          <p:cNvPr id="6" name="Afbeelding 5" descr="DSC_5783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1891CAB-CD19-FF4A-B8B0-CBE840C9D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133600"/>
            <a:ext cx="4505325" cy="3962400"/>
          </a:xfrm>
          <a:prstGeom prst="rect">
            <a:avLst/>
          </a:prstGeom>
          <a:noFill/>
          <a:ln>
            <a:noFill/>
          </a:ln>
          <a:effectLst>
            <a:outerShdw blurRad="254000" dist="1397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38721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DSC_9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62000"/>
            <a:ext cx="7543800" cy="413543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0434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hoek 3"/>
          <p:cNvSpPr>
            <a:spLocks noChangeArrowheads="1"/>
          </p:cNvSpPr>
          <p:nvPr/>
        </p:nvSpPr>
        <p:spPr bwMode="auto">
          <a:xfrm>
            <a:off x="2133600" y="381001"/>
            <a:ext cx="49264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448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tufsteenvlakte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150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85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1900 €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57,00 €</a:t>
            </a:r>
          </a:p>
          <a:p>
            <a:pPr algn="ctr" eaLnBrk="1" hangingPunct="1"/>
            <a:endParaRPr lang="en-US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7891" name="Rectangle 3"/>
          <p:cNvSpPr txBox="1">
            <a:spLocks noChangeArrowheads="1"/>
          </p:cNvSpPr>
          <p:nvPr/>
        </p:nvSpPr>
        <p:spPr bwMode="auto">
          <a:xfrm>
            <a:off x="1752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9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887" y="1981200"/>
            <a:ext cx="6008519" cy="3294602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04749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gras, water, veld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6F24B7-64BF-1244-8341-3EDE0A487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060" y="510025"/>
            <a:ext cx="5851143" cy="5837950"/>
          </a:xfrm>
          <a:prstGeom prst="rect">
            <a:avLst/>
          </a:prstGeom>
          <a:effectLst>
            <a:outerShdw blurRad="254000" dist="127000" dir="2700000" algn="ctr" rotWithShape="0">
              <a:schemeClr val="tx1"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14292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52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2093073" y="542779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457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Krafla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-aria”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65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9 €</a:t>
            </a:r>
          </a:p>
          <a:p>
            <a:pPr algn="ctr" eaLnBrk="1" hangingPunct="1"/>
            <a:endParaRPr lang="en-US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Afbeelding met buiten, gras, water, veld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3C54BC-3BD7-DD4E-B2E6-721905B3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62636"/>
            <a:ext cx="3810730" cy="3802137"/>
          </a:xfrm>
          <a:prstGeom prst="rect">
            <a:avLst/>
          </a:prstGeom>
          <a:effectLst>
            <a:outerShdw blurRad="254000" dist="127000" dir="2700000" algn="ctr" rotWithShape="0">
              <a:schemeClr val="tx1"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569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696973"/>
            <a:ext cx="7607300" cy="4746452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7374858" y="5953971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7F7F7F"/>
                </a:solidFill>
                <a:latin typeface="Verdana"/>
                <a:cs typeface="Verdana"/>
              </a:rPr>
              <a:t>“11 juli 14.00 uur”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72562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06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15" y="446444"/>
            <a:ext cx="7048500" cy="524271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7374858" y="5953971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7F7F7F"/>
                </a:solidFill>
                <a:latin typeface="Verdana"/>
                <a:cs typeface="Verdana"/>
              </a:rPr>
              <a:t>“</a:t>
            </a:r>
            <a:r>
              <a:rPr lang="nl-NL" sz="1400" dirty="0" err="1">
                <a:solidFill>
                  <a:srgbClr val="7F7F7F"/>
                </a:solidFill>
                <a:latin typeface="Verdana"/>
                <a:cs typeface="Verdana"/>
              </a:rPr>
              <a:t>Algarvestrand</a:t>
            </a:r>
            <a:r>
              <a:rPr lang="nl-NL" sz="1400" dirty="0">
                <a:solidFill>
                  <a:srgbClr val="7F7F7F"/>
                </a:solidFill>
                <a:latin typeface="Verdana"/>
                <a:cs typeface="Verdana"/>
              </a:rPr>
              <a:t> 01”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77045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water, brandkraan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BD14B1-1C30-C247-AEAA-302AC3BD3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651" y="697048"/>
            <a:ext cx="5488629" cy="5463905"/>
          </a:xfrm>
          <a:prstGeom prst="rect">
            <a:avLst/>
          </a:prstGeom>
          <a:effectLst>
            <a:outerShdw blurRad="127000" dist="63500" dir="3000000" sx="101000" sy="101000" algn="tl" rotWithShape="0">
              <a:schemeClr val="bg1">
                <a:lumMod val="50000"/>
                <a:alpha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4575694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417641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487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“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avond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op de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lofoten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23 x 23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250 €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0" name="Tijdelijke aanduiding voor tekst 5"/>
          <p:cNvSpPr txBox="1">
            <a:spLocks/>
          </p:cNvSpPr>
          <p:nvPr/>
        </p:nvSpPr>
        <p:spPr>
          <a:xfrm>
            <a:off x="2209800" y="4439467"/>
            <a:ext cx="3200298" cy="1104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defRPr/>
            </a:pPr>
            <a:r>
              <a:rPr lang="nl-NL" sz="140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Techniek:</a:t>
            </a:r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nl-NL" sz="120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Bewerkte foto / photoshop /</a:t>
            </a:r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nl-NL" sz="120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tekenen / schilderen </a:t>
            </a:r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nl-NL" sz="120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op paneel</a:t>
            </a:r>
          </a:p>
          <a:p>
            <a:pPr marL="342900" indent="-342900" defTabSz="457200">
              <a:spcBef>
                <a:spcPct val="20000"/>
              </a:spcBef>
              <a:defRPr/>
            </a:pPr>
            <a:endParaRPr lang="nl-NL" sz="1400" dirty="0">
              <a:solidFill>
                <a:schemeClr val="bg1">
                  <a:lumMod val="6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" name="Afbeelding 5" descr="Afbeelding met gras, buiten, water, brandkraan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4CB717-86B7-4B43-99C0-7CDEDF46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66" y="1752601"/>
            <a:ext cx="4220535" cy="42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38512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as, man, water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04FA40-2459-724B-8838-2326BFBDC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02" y="836041"/>
            <a:ext cx="7693397" cy="5185919"/>
          </a:xfrm>
          <a:prstGeom prst="rect">
            <a:avLst/>
          </a:prstGeom>
          <a:effectLst>
            <a:outerShdw blurRad="127000" dist="63500" dir="3000000" sx="101000" sy="101000" algn="tl" rotWithShape="0">
              <a:schemeClr val="bg1">
                <a:lumMod val="50000"/>
                <a:alpha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6460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a - 27 - gesprek afm. 30x2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813" y="1060450"/>
            <a:ext cx="6134334" cy="403225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4308712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417641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462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“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zandlijnen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duinen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30 x 21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250 €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7" name="Tijdelijke aanduiding voor tekst 5"/>
          <p:cNvSpPr txBox="1">
            <a:spLocks/>
          </p:cNvSpPr>
          <p:nvPr/>
        </p:nvSpPr>
        <p:spPr>
          <a:xfrm>
            <a:off x="2362201" y="4305846"/>
            <a:ext cx="2762769" cy="1104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defRPr/>
            </a:pPr>
            <a:r>
              <a:rPr lang="nl-NL" sz="14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Techniek:</a:t>
            </a:r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Bewerkte foto / schilderen </a:t>
            </a:r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op paneel</a:t>
            </a:r>
          </a:p>
          <a:p>
            <a:pPr marL="342900" indent="-342900" defTabSz="457200">
              <a:spcBef>
                <a:spcPct val="20000"/>
              </a:spcBef>
              <a:defRPr/>
            </a:pPr>
            <a:endParaRPr lang="nl-NL" sz="1400" dirty="0">
              <a:solidFill>
                <a:schemeClr val="bg1">
                  <a:lumMod val="6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" name="Afbeelding 5" descr="Afbeelding met buiten, gras, man, water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A3077B-D355-AB48-B3C2-4835C1545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229" y="2562809"/>
            <a:ext cx="5171646" cy="348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49599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water, man, strand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67E49A-B384-0E4D-998D-85D5F51C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69" y="1159753"/>
            <a:ext cx="6720462" cy="4538494"/>
          </a:xfrm>
          <a:prstGeom prst="rect">
            <a:avLst/>
          </a:prstGeom>
          <a:effectLst>
            <a:outerShdw blurRad="127000" dist="50800" dir="3000000" sx="101000" sy="101000" algn="tl" rotWithShape="0">
              <a:schemeClr val="bg1">
                <a:lumMod val="50000"/>
                <a:alpha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9707080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417641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495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“zee”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30 x 20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325 €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1"/>
          </p:nvPr>
        </p:nvSpPr>
        <p:spPr>
          <a:xfrm>
            <a:off x="2209801" y="4439467"/>
            <a:ext cx="2762769" cy="11043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4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Techniek:</a:t>
            </a:r>
          </a:p>
          <a:p>
            <a:pPr>
              <a:buNone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Bewerkte foto / schilderen </a:t>
            </a:r>
          </a:p>
          <a:p>
            <a:pPr>
              <a:buNone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op paneel</a:t>
            </a:r>
          </a:p>
          <a:p>
            <a:pPr>
              <a:buNone/>
            </a:pPr>
            <a:endParaRPr lang="nl-NL" sz="1400" dirty="0">
              <a:solidFill>
                <a:schemeClr val="bg1">
                  <a:lumMod val="6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Afbeelding 7" descr="Afbeelding met buiten, water, man, strand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20A326-C452-D348-9ECD-BA8A26DA1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569" y="2587688"/>
            <a:ext cx="4856498" cy="32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24356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zitten, water, voorzijde, klein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88FB0B-45D8-A64A-B9CA-C699AE5FE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430" y="662474"/>
            <a:ext cx="4297140" cy="5533053"/>
          </a:xfrm>
          <a:prstGeom prst="rect">
            <a:avLst/>
          </a:prstGeom>
          <a:effectLst>
            <a:outerShdw blurRad="127000" dist="63500" dir="3000000" sx="101000" sy="101000" algn="tl" rotWithShape="0">
              <a:schemeClr val="bg1">
                <a:lumMod val="50000"/>
                <a:alpha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1323667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4176410" cy="1143000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509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“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drunense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duinen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19 x 25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325 €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95801" y="5410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1"/>
          </p:nvPr>
        </p:nvSpPr>
        <p:spPr>
          <a:xfrm>
            <a:off x="2209800" y="4439467"/>
            <a:ext cx="3200298" cy="11043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4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Techniek:</a:t>
            </a:r>
          </a:p>
          <a:p>
            <a:pPr>
              <a:buNone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Bewerkte foto / </a:t>
            </a:r>
            <a:r>
              <a:rPr lang="nl-NL" sz="1200" dirty="0" err="1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photoshop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 /</a:t>
            </a:r>
          </a:p>
          <a:p>
            <a:pPr>
              <a:buNone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tekenen / schilderen </a:t>
            </a:r>
          </a:p>
          <a:p>
            <a:pPr>
              <a:buNone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op paneel</a:t>
            </a:r>
          </a:p>
          <a:p>
            <a:pPr>
              <a:buNone/>
            </a:pPr>
            <a:endParaRPr lang="nl-NL" sz="1400" dirty="0">
              <a:solidFill>
                <a:schemeClr val="bg1">
                  <a:lumMod val="6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Afbeelding 7" descr="Afbeelding met zitten, water, voorzijde, klein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B4CEBF-AFEF-5F42-BABF-450ECC0CF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10" y="1510355"/>
            <a:ext cx="3450514" cy="44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77150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D5A88B-86E3-1D4D-B2BC-8A3B9B337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308" y="1315844"/>
            <a:ext cx="6209383" cy="42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18541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88E689-98DA-634D-B7EC-FD2684FC6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248" y="643466"/>
            <a:ext cx="370550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25560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, tafel, wit, vasthouden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26725E-8B6D-994B-AF77-059365714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762" y="643467"/>
            <a:ext cx="36984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10879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ebouw, tekening, wit, teken&#10;&#10;Automatisch gegenereerde beschrijv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5E03D0-F74A-C345-A48A-06187F810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663" y="1112654"/>
            <a:ext cx="6926673" cy="46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0985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1454</Words>
  <Application>Microsoft Macintosh PowerPoint</Application>
  <PresentationFormat>Aangepast</PresentationFormat>
  <Paragraphs>725</Paragraphs>
  <Slides>98</Slides>
  <Notes>53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98</vt:i4>
      </vt:variant>
    </vt:vector>
  </HeadingPairs>
  <TitlesOfParts>
    <vt:vector size="99" baseType="lpstr">
      <vt:lpstr>Kantoorthema</vt:lpstr>
      <vt:lpstr>Dia 1</vt:lpstr>
      <vt:lpstr>03 “naakt voor deur”  afm. 70 x 100 cm  prijs 450 €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33 “3 hoeksverhouding”  afm. 50 x 80 cm  prijs 350 €</vt:lpstr>
      <vt:lpstr>Dia 13</vt:lpstr>
      <vt:lpstr>39 “zittend naakt”  afm. 90 x 130 cm  1750€</vt:lpstr>
      <vt:lpstr>Dia 15</vt:lpstr>
      <vt:lpstr>45 “gespiegeld naakt”  afm. 50 x 95 cm  prijs 750 €</vt:lpstr>
      <vt:lpstr>Dia 17</vt:lpstr>
      <vt:lpstr>54 “versnipperd”  afm. 120 x 120 cm  prijs 1400 €</vt:lpstr>
      <vt:lpstr>Dia 19</vt:lpstr>
      <vt:lpstr>61 “staand mannelijk naakt 4”  afm. 23 x 32 cm  prijs125€</vt:lpstr>
      <vt:lpstr>Dia 21</vt:lpstr>
      <vt:lpstr>70 “naakt tussen 9 blauwe vlakjes”  afm. 120 x 120 cm  prijs 1450 €</vt:lpstr>
      <vt:lpstr>Dia 23</vt:lpstr>
      <vt:lpstr>102 “leed en troost 9”  afm. 65 x 50 cm  prijs 350 €</vt:lpstr>
      <vt:lpstr>Dia 25</vt:lpstr>
      <vt:lpstr>106 “het leven herhaalt zich”  afm. 65 x 50 cm  prijs 250 €</vt:lpstr>
      <vt:lpstr>Dia 27</vt:lpstr>
      <vt:lpstr>114 “hoopvolle longen”  afm. 65 x 50 cm  prijs 250 €</vt:lpstr>
      <vt:lpstr>Dia 29</vt:lpstr>
      <vt:lpstr>116 “bevrijding”  afm. 100 x 100 cm  prijs 1500 €</vt:lpstr>
      <vt:lpstr>Dia 31</vt:lpstr>
      <vt:lpstr>127 “4 tulpen”  afm. 50 x 60 cm  prijs 450 €</vt:lpstr>
      <vt:lpstr>Dia 33</vt:lpstr>
      <vt:lpstr>132 “zonder titel no5”  afm. 100 x 70 cm  prijs 390 €</vt:lpstr>
      <vt:lpstr>Dia 35</vt:lpstr>
      <vt:lpstr>Dia 36</vt:lpstr>
      <vt:lpstr>Dia 37</vt:lpstr>
      <vt:lpstr>155 “zonder titel”  afm. 60 x 80 cm  prijs 350 €</vt:lpstr>
      <vt:lpstr>Dia 39</vt:lpstr>
      <vt:lpstr>160 “geborgenheid zoekend”  afm. 120 x 120 cm  prijs 2150 €</vt:lpstr>
      <vt:lpstr>Dia 41</vt:lpstr>
      <vt:lpstr>169 “de ouderdom”  afm. 30 x 40 cm  prijs 250 €</vt:lpstr>
      <vt:lpstr>Dia 43</vt:lpstr>
      <vt:lpstr>Dia 44</vt:lpstr>
      <vt:lpstr>Dia 45</vt:lpstr>
      <vt:lpstr>Dia 46</vt:lpstr>
      <vt:lpstr>Dia 47</vt:lpstr>
      <vt:lpstr>240  “compositie met 3 veren”  afm. 160x120 cm  prijs 1950 €</vt:lpstr>
      <vt:lpstr>Dia 49</vt:lpstr>
      <vt:lpstr>244  “boomschrift no 1”  afm. 55 x 80 cm  450 €</vt:lpstr>
      <vt:lpstr>253  “filmstill no 3”  afm. 80 x 100 cm  850 €</vt:lpstr>
      <vt:lpstr>Dia 52</vt:lpstr>
      <vt:lpstr>Dia 53</vt:lpstr>
      <vt:lpstr>259  “reaching”  afm. 43 x 40 cm  175 €</vt:lpstr>
      <vt:lpstr>Dia 55</vt:lpstr>
      <vt:lpstr>Dia 56</vt:lpstr>
      <vt:lpstr>Dia 57</vt:lpstr>
      <vt:lpstr>Dia 58</vt:lpstr>
      <vt:lpstr>Dia 59</vt:lpstr>
      <vt:lpstr>Dia 60</vt:lpstr>
      <vt:lpstr>Dia 61</vt:lpstr>
      <vt:lpstr>Dia 62</vt:lpstr>
      <vt:lpstr>Dia 63</vt:lpstr>
      <vt:lpstr>386 “op handen gedragen”  afm. 130 x 100 cm  prijs 1950 € verhuurd galerie Sous Terre</vt:lpstr>
      <vt:lpstr>Dia 65</vt:lpstr>
      <vt:lpstr>384 “naakt op eigen schaduw”  afm. 80 x 80 cm  prijs 1000 € verhuurd galerie Sous Terre </vt:lpstr>
      <vt:lpstr>Dia 67</vt:lpstr>
      <vt:lpstr>392 “waterval”  afm. 100 x 150 cm  prijs 2250 € Verhuurd Heidy en Marco  </vt:lpstr>
      <vt:lpstr>Dia 69</vt:lpstr>
      <vt:lpstr>402 “compositie met man”  afm. 65 x 50 cm  prijs 350 €</vt:lpstr>
      <vt:lpstr>Dia 71</vt:lpstr>
      <vt:lpstr>409 “uitgebloeide witte tulp”  afm. 60x140 cm  prijs 875 € // huurprijs: 17,50 € per 3 maanden</vt:lpstr>
      <vt:lpstr>Dia 73</vt:lpstr>
      <vt:lpstr>Dia 74</vt:lpstr>
      <vt:lpstr>Dia 75</vt:lpstr>
      <vt:lpstr>421 “schaduwval 07”  afm. 57x34,5 cm  prijs 500 € // huurprijs: 10 € per 3 maanden</vt:lpstr>
      <vt:lpstr>Dia 77</vt:lpstr>
      <vt:lpstr>409 “uitgebloeide witte tulp”  afm. 60x140 cm  prijs 875 € // huurprijs: 17,50 € per 3 maanden</vt:lpstr>
      <vt:lpstr>Dia 79</vt:lpstr>
      <vt:lpstr>416 “schaduwval 02”  afm. 54x48 cm  prijs 500 € // huurprijs: 10 € per 3 maanden</vt:lpstr>
      <vt:lpstr>Dia 81</vt:lpstr>
      <vt:lpstr>Dia 82</vt:lpstr>
      <vt:lpstr>Dia 83</vt:lpstr>
      <vt:lpstr>Dia 84</vt:lpstr>
      <vt:lpstr>Dia 85</vt:lpstr>
      <vt:lpstr>Dia 86</vt:lpstr>
      <vt:lpstr>Dia 87</vt:lpstr>
      <vt:lpstr>487 “avond op de lofoten”  afm. 23 x 23 cm  prijs 250 €</vt:lpstr>
      <vt:lpstr>Dia 89</vt:lpstr>
      <vt:lpstr>462 “zandlijnen en duinen”  afm. 30 x 21 cm  prijs 250 €</vt:lpstr>
      <vt:lpstr>Dia 91</vt:lpstr>
      <vt:lpstr>495 “zee”  afm. 30 x 20 cm  prijs 325 €</vt:lpstr>
      <vt:lpstr>Dia 93</vt:lpstr>
      <vt:lpstr>509 “drunense duinen”  afm. 19 x 25 cm  prijs 325 €</vt:lpstr>
      <vt:lpstr>Dia 95</vt:lpstr>
      <vt:lpstr>Dia 96</vt:lpstr>
      <vt:lpstr>Dia 97</vt:lpstr>
      <vt:lpstr>Dia 98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 verhagen</dc:creator>
  <cp:lastModifiedBy>Ad Verhagen</cp:lastModifiedBy>
  <cp:revision>7</cp:revision>
  <dcterms:created xsi:type="dcterms:W3CDTF">2020-06-30T12:16:05Z</dcterms:created>
  <dcterms:modified xsi:type="dcterms:W3CDTF">2020-06-30T12:17:25Z</dcterms:modified>
</cp:coreProperties>
</file>