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slides/slide33.xml" ContentType="application/vnd.openxmlformats-officedocument.presentationml.slide+xml"/>
  <Default Extension="bin" ContentType="application/vnd.openxmlformats-officedocument.presentationml.printerSettings"/>
  <Override PartName="/ppt/notesSlides/notesSlide30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75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slides/slide80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slides/slide46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8.xml" ContentType="application/vnd.openxmlformats-officedocument.presentationml.notesSlide+xml"/>
  <Override PartName="/ppt/slides/slide70.xml" ContentType="application/vnd.openxmlformats-officedocument.presentationml.slide+xml"/>
  <Override PartName="/ppt/notesSlides/notesSlide26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slides/slide69.xml" ContentType="application/vnd.openxmlformats-officedocument.presentationml.slide+xml"/>
  <Override PartName="/ppt/slides/slide72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notesSlides/notesSlide23.xml" ContentType="application/vnd.openxmlformats-officedocument.presentationml.notes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s/slide31.xml" ContentType="application/vnd.openxmlformats-officedocument.presentationml.slide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47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9.xml" ContentType="application/vnd.openxmlformats-officedocument.presentationml.notesSlide+xml"/>
  <Override PartName="/ppt/slides/slide71.xml" ContentType="application/vnd.openxmlformats-officedocument.presentationml.slide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notesSlides/notesSlide27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73.xml" ContentType="application/vnd.openxmlformats-officedocument.presentationml.slide+xml"/>
  <Override PartName="/ppt/slides/slide1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slides/slide77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slides/slide63.xml" ContentType="application/vnd.openxmlformats-officedocument.presentationml.slide+xml"/>
  <Override PartName="/ppt/notesSlides/notesSlide20.xml" ContentType="application/vnd.openxmlformats-officedocument.presentationml.notesSlide+xml"/>
  <Override PartName="/ppt/slideLayouts/slideLayout12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67.xml" ContentType="application/vnd.openxmlformats-officedocument.presentationml.slide+xml"/>
  <Override PartName="/ppt/slides/slide48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32.xml" ContentType="application/vnd.openxmlformats-officedocument.presentationml.slide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s/slide29.xml" ContentType="application/vnd.openxmlformats-officedocument.presentationml.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slides/slide74.xml" ContentType="application/vnd.openxmlformats-officedocument.presentationml.slide+xml"/>
  <Override PartName="/ppt/slides/slide2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Override PartName="/ppt/slides/slide78.xml" ContentType="application/vnd.openxmlformats-officedocument.presentationml.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notesSlides/notesSlide21.xml" ContentType="application/vnd.openxmlformats-officedocument.presentationml.notesSlide+xml"/>
  <Default Extension="png" ContentType="image/png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82"/>
  </p:notesMasterIdLst>
  <p:sldIdLst>
    <p:sldId id="376" r:id="rId2"/>
    <p:sldId id="344" r:id="rId3"/>
    <p:sldId id="317" r:id="rId4"/>
    <p:sldId id="377" r:id="rId5"/>
    <p:sldId id="303" r:id="rId6"/>
    <p:sldId id="345" r:id="rId7"/>
    <p:sldId id="323" r:id="rId8"/>
    <p:sldId id="378" r:id="rId9"/>
    <p:sldId id="306" r:id="rId10"/>
    <p:sldId id="346" r:id="rId11"/>
    <p:sldId id="325" r:id="rId12"/>
    <p:sldId id="379" r:id="rId13"/>
    <p:sldId id="330" r:id="rId14"/>
    <p:sldId id="347" r:id="rId15"/>
    <p:sldId id="315" r:id="rId16"/>
    <p:sldId id="380" r:id="rId17"/>
    <p:sldId id="326" r:id="rId18"/>
    <p:sldId id="348" r:id="rId19"/>
    <p:sldId id="287" r:id="rId20"/>
    <p:sldId id="349" r:id="rId21"/>
    <p:sldId id="312" r:id="rId22"/>
    <p:sldId id="350" r:id="rId23"/>
    <p:sldId id="331" r:id="rId24"/>
    <p:sldId id="351" r:id="rId25"/>
    <p:sldId id="332" r:id="rId26"/>
    <p:sldId id="352" r:id="rId27"/>
    <p:sldId id="319" r:id="rId28"/>
    <p:sldId id="353" r:id="rId29"/>
    <p:sldId id="324" r:id="rId30"/>
    <p:sldId id="354" r:id="rId31"/>
    <p:sldId id="328" r:id="rId32"/>
    <p:sldId id="355" r:id="rId33"/>
    <p:sldId id="335" r:id="rId34"/>
    <p:sldId id="356" r:id="rId35"/>
    <p:sldId id="307" r:id="rId36"/>
    <p:sldId id="357" r:id="rId37"/>
    <p:sldId id="320" r:id="rId38"/>
    <p:sldId id="358" r:id="rId39"/>
    <p:sldId id="329" r:id="rId40"/>
    <p:sldId id="359" r:id="rId41"/>
    <p:sldId id="304" r:id="rId42"/>
    <p:sldId id="381" r:id="rId43"/>
    <p:sldId id="313" r:id="rId44"/>
    <p:sldId id="360" r:id="rId45"/>
    <p:sldId id="316" r:id="rId46"/>
    <p:sldId id="361" r:id="rId47"/>
    <p:sldId id="310" r:id="rId48"/>
    <p:sldId id="362" r:id="rId49"/>
    <p:sldId id="336" r:id="rId50"/>
    <p:sldId id="382" r:id="rId51"/>
    <p:sldId id="327" r:id="rId52"/>
    <p:sldId id="383" r:id="rId53"/>
    <p:sldId id="318" r:id="rId54"/>
    <p:sldId id="363" r:id="rId55"/>
    <p:sldId id="305" r:id="rId56"/>
    <p:sldId id="364" r:id="rId57"/>
    <p:sldId id="309" r:id="rId58"/>
    <p:sldId id="365" r:id="rId59"/>
    <p:sldId id="302" r:id="rId60"/>
    <p:sldId id="366" r:id="rId61"/>
    <p:sldId id="308" r:id="rId62"/>
    <p:sldId id="367" r:id="rId63"/>
    <p:sldId id="311" r:id="rId64"/>
    <p:sldId id="384" r:id="rId65"/>
    <p:sldId id="314" r:id="rId66"/>
    <p:sldId id="368" r:id="rId67"/>
    <p:sldId id="337" r:id="rId68"/>
    <p:sldId id="369" r:id="rId69"/>
    <p:sldId id="338" r:id="rId70"/>
    <p:sldId id="370" r:id="rId71"/>
    <p:sldId id="339" r:id="rId72"/>
    <p:sldId id="371" r:id="rId73"/>
    <p:sldId id="340" r:id="rId74"/>
    <p:sldId id="372" r:id="rId75"/>
    <p:sldId id="341" r:id="rId76"/>
    <p:sldId id="373" r:id="rId77"/>
    <p:sldId id="342" r:id="rId78"/>
    <p:sldId id="374" r:id="rId79"/>
    <p:sldId id="343" r:id="rId80"/>
    <p:sldId id="375" r:id="rId81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F47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117" d="100"/>
          <a:sy n="117" d="100"/>
        </p:scale>
        <p:origin x="-4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notesMaster" Target="notesMasters/notesMaster1.xml"/><Relationship Id="rId83" Type="http://schemas.openxmlformats.org/officeDocument/2006/relationships/printerSettings" Target="printerSettings/printerSettings1.bin"/><Relationship Id="rId84" Type="http://schemas.openxmlformats.org/officeDocument/2006/relationships/presProps" Target="presProps.xml"/><Relationship Id="rId85" Type="http://schemas.openxmlformats.org/officeDocument/2006/relationships/viewProps" Target="viewProps.xml"/><Relationship Id="rId86" Type="http://schemas.openxmlformats.org/officeDocument/2006/relationships/theme" Target="theme/theme1.xml"/><Relationship Id="rId8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D8401B-7C57-0945-B935-46FC1FE4519E}" type="datetimeFigureOut">
              <a:rPr lang="nl-NL" smtClean="0"/>
              <a:pPr/>
              <a:t>30-06-2017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9C59F1-835F-1F47-987C-AB2D5461965F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9F632E-E6C8-9F40-9A63-29D52BF40587}" type="slidenum">
              <a:rPr lang="en-US"/>
              <a:pPr/>
              <a:t>2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28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30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32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34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36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38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40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44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46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48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6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54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56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58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60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62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66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68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70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72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74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10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76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78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80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14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18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20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22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24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26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208D-7E60-D843-8F33-E5549F1622B5}" type="datetimeFigureOut">
              <a:rPr lang="nl-NL" smtClean="0"/>
              <a:pPr/>
              <a:t>30-06-2017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C8A0-6268-FE4D-83C0-4363C7DA2CA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208D-7E60-D843-8F33-E5549F1622B5}" type="datetimeFigureOut">
              <a:rPr lang="nl-NL" smtClean="0"/>
              <a:pPr/>
              <a:t>30-06-2017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C8A0-6268-FE4D-83C0-4363C7DA2CA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208D-7E60-D843-8F33-E5549F1622B5}" type="datetimeFigureOut">
              <a:rPr lang="nl-NL" smtClean="0"/>
              <a:pPr/>
              <a:t>30-06-2017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C8A0-6268-FE4D-83C0-4363C7DA2CA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27B3AD-455F-4C42-B771-BF3B81EAD92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208D-7E60-D843-8F33-E5549F1622B5}" type="datetimeFigureOut">
              <a:rPr lang="nl-NL" smtClean="0"/>
              <a:pPr/>
              <a:t>30-06-2017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C8A0-6268-FE4D-83C0-4363C7DA2CA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208D-7E60-D843-8F33-E5549F1622B5}" type="datetimeFigureOut">
              <a:rPr lang="nl-NL" smtClean="0"/>
              <a:pPr/>
              <a:t>30-06-2017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C8A0-6268-FE4D-83C0-4363C7DA2CA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208D-7E60-D843-8F33-E5549F1622B5}" type="datetimeFigureOut">
              <a:rPr lang="nl-NL" smtClean="0"/>
              <a:pPr/>
              <a:t>30-06-2017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C8A0-6268-FE4D-83C0-4363C7DA2CA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208D-7E60-D843-8F33-E5549F1622B5}" type="datetimeFigureOut">
              <a:rPr lang="nl-NL" smtClean="0"/>
              <a:pPr/>
              <a:t>30-06-2017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C8A0-6268-FE4D-83C0-4363C7DA2CA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208D-7E60-D843-8F33-E5549F1622B5}" type="datetimeFigureOut">
              <a:rPr lang="nl-NL" smtClean="0"/>
              <a:pPr/>
              <a:t>30-06-2017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C8A0-6268-FE4D-83C0-4363C7DA2CA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208D-7E60-D843-8F33-E5549F1622B5}" type="datetimeFigureOut">
              <a:rPr lang="nl-NL" smtClean="0"/>
              <a:pPr/>
              <a:t>30-06-2017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C8A0-6268-FE4D-83C0-4363C7DA2CA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208D-7E60-D843-8F33-E5549F1622B5}" type="datetimeFigureOut">
              <a:rPr lang="nl-NL" smtClean="0"/>
              <a:pPr/>
              <a:t>30-06-2017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C8A0-6268-FE4D-83C0-4363C7DA2CA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208D-7E60-D843-8F33-E5549F1622B5}" type="datetimeFigureOut">
              <a:rPr lang="nl-NL" smtClean="0"/>
              <a:pPr/>
              <a:t>30-06-2017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C8A0-6268-FE4D-83C0-4363C7DA2CA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5208D-7E60-D843-8F33-E5549F1622B5}" type="datetimeFigureOut">
              <a:rPr lang="nl-NL" smtClean="0"/>
              <a:pPr/>
              <a:t>30-06-2017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7C8A0-6268-FE4D-83C0-4363C7DA2CA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3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4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5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6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7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8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mijn hoofd vol waterige gedachtes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4" y="512719"/>
            <a:ext cx="4018456" cy="5126996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  <p:sp>
        <p:nvSpPr>
          <p:cNvPr id="3" name="Tekstvak 2"/>
          <p:cNvSpPr txBox="1"/>
          <p:nvPr/>
        </p:nvSpPr>
        <p:spPr>
          <a:xfrm>
            <a:off x="6243499" y="3958904"/>
            <a:ext cx="24545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141</a:t>
            </a:r>
            <a:endParaRPr lang="nl-NL" sz="1200" dirty="0" smtClean="0"/>
          </a:p>
          <a:p>
            <a:r>
              <a:rPr lang="nl-NL" sz="1200" dirty="0" smtClean="0"/>
              <a:t>“mijn hoofd vol waterige gedachtes”</a:t>
            </a:r>
            <a:endParaRPr lang="nl-NL" dirty="0" smtClean="0"/>
          </a:p>
          <a:p>
            <a:r>
              <a:rPr lang="nl-NL" dirty="0" smtClean="0"/>
              <a:t>verkocht</a:t>
            </a:r>
          </a:p>
        </p:txBody>
      </p:sp>
      <p:sp>
        <p:nvSpPr>
          <p:cNvPr id="4" name="Twaalfhoek 3"/>
          <p:cNvSpPr/>
          <p:nvPr/>
        </p:nvSpPr>
        <p:spPr>
          <a:xfrm>
            <a:off x="7654232" y="5046316"/>
            <a:ext cx="182665" cy="182641"/>
          </a:xfrm>
          <a:prstGeom prst="dodecagon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 smtClean="0"/>
              <a:t>144</a:t>
            </a:r>
            <a:br>
              <a:rPr lang="en-US" sz="2000" dirty="0" smtClean="0"/>
            </a:br>
            <a:r>
              <a:rPr lang="en-US" sz="2000" dirty="0" smtClean="0"/>
              <a:t>“</a:t>
            </a:r>
            <a:r>
              <a:rPr lang="en-US" sz="2000" dirty="0" err="1" smtClean="0"/>
              <a:t>drijvend</a:t>
            </a:r>
            <a:r>
              <a:rPr lang="en-US" sz="2000" dirty="0" smtClean="0"/>
              <a:t> </a:t>
            </a:r>
            <a:r>
              <a:rPr lang="en-US" sz="2000" dirty="0" err="1" smtClean="0"/>
              <a:t>naakt</a:t>
            </a:r>
            <a:r>
              <a:rPr lang="en-US" sz="2000" dirty="0" smtClean="0"/>
              <a:t>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60 </a:t>
            </a:r>
            <a:r>
              <a:rPr lang="en-US" sz="2000" dirty="0" err="1" smtClean="0"/>
              <a:t>x</a:t>
            </a:r>
            <a:r>
              <a:rPr lang="en-US" sz="2000" dirty="0" smtClean="0"/>
              <a:t> 80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480 €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gouache op board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drijvend naakt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724" y="2305810"/>
            <a:ext cx="2886076" cy="3790190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waterdans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906" y="769867"/>
            <a:ext cx="7271095" cy="3855052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  <p:sp>
        <p:nvSpPr>
          <p:cNvPr id="4" name="Twaalfhoek 3"/>
          <p:cNvSpPr/>
          <p:nvPr/>
        </p:nvSpPr>
        <p:spPr>
          <a:xfrm>
            <a:off x="6002828" y="4906587"/>
            <a:ext cx="182665" cy="182641"/>
          </a:xfrm>
          <a:prstGeom prst="dodecagon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waterdans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8475" y="3140702"/>
            <a:ext cx="4990227" cy="2645762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  <p:sp>
        <p:nvSpPr>
          <p:cNvPr id="3" name="Twaalfhoek 2"/>
          <p:cNvSpPr/>
          <p:nvPr/>
        </p:nvSpPr>
        <p:spPr>
          <a:xfrm>
            <a:off x="3931389" y="1777819"/>
            <a:ext cx="182665" cy="182641"/>
          </a:xfrm>
          <a:prstGeom prst="dodecagon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2621002" y="390800"/>
            <a:ext cx="18070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145</a:t>
            </a:r>
            <a:endParaRPr lang="nl-NL" sz="1200" dirty="0" smtClean="0"/>
          </a:p>
          <a:p>
            <a:r>
              <a:rPr lang="nl-NL" sz="1200" dirty="0" smtClean="0"/>
              <a:t>“waterdans”</a:t>
            </a:r>
          </a:p>
          <a:p>
            <a:r>
              <a:rPr lang="nl-NL" dirty="0" err="1" smtClean="0"/>
              <a:t>Afm</a:t>
            </a:r>
            <a:r>
              <a:rPr lang="nl-NL" dirty="0" smtClean="0"/>
              <a:t>. 150 </a:t>
            </a:r>
            <a:r>
              <a:rPr lang="nl-NL" dirty="0" err="1" smtClean="0"/>
              <a:t>x</a:t>
            </a:r>
            <a:r>
              <a:rPr lang="nl-NL" dirty="0" smtClean="0"/>
              <a:t> 80 cm</a:t>
            </a:r>
          </a:p>
          <a:p>
            <a:r>
              <a:rPr lang="nl-NL" dirty="0" smtClean="0"/>
              <a:t>Prijs: 1200 €</a:t>
            </a:r>
          </a:p>
          <a:p>
            <a:r>
              <a:rPr lang="nl-NL" dirty="0" smtClean="0"/>
              <a:t>Verkocht</a:t>
            </a:r>
          </a:p>
          <a:p>
            <a:r>
              <a:rPr lang="nl-NL" sz="1200" dirty="0" smtClean="0"/>
              <a:t>Peter en Susan</a:t>
            </a:r>
            <a:endParaRPr lang="nl-NL" sz="12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Techniek: gouache op linnen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144 - vrouwelijk naakt afm. 60x80 cm prijs 640€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92" y="567125"/>
            <a:ext cx="4285825" cy="5682863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 smtClean="0"/>
              <a:t>146</a:t>
            </a:r>
            <a:br>
              <a:rPr lang="en-US" sz="2000" dirty="0" smtClean="0"/>
            </a:br>
            <a:r>
              <a:rPr lang="en-US" sz="2000" dirty="0" smtClean="0"/>
              <a:t>“</a:t>
            </a:r>
            <a:r>
              <a:rPr lang="en-US" sz="2000" dirty="0" err="1" smtClean="0"/>
              <a:t>vrouwelijk</a:t>
            </a:r>
            <a:r>
              <a:rPr lang="en-US" sz="2000" dirty="0" smtClean="0"/>
              <a:t> </a:t>
            </a:r>
            <a:r>
              <a:rPr lang="en-US" sz="2000" dirty="0" err="1" smtClean="0"/>
              <a:t>naakt</a:t>
            </a:r>
            <a:r>
              <a:rPr lang="en-US" sz="2000" dirty="0" smtClean="0"/>
              <a:t>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60 </a:t>
            </a:r>
            <a:r>
              <a:rPr lang="en-US" sz="2000" dirty="0" err="1" smtClean="0"/>
              <a:t>x</a:t>
            </a:r>
            <a:r>
              <a:rPr lang="en-US" sz="2000" dirty="0" smtClean="0"/>
              <a:t> 80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500 €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gouache op board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 descr="144 - vrouwelijk naakt afm. 60x80 cm prijs 640€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366" y="2305810"/>
            <a:ext cx="2858434" cy="3790190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 whish i was there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108" y="510465"/>
            <a:ext cx="3119210" cy="5757420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  <p:sp>
        <p:nvSpPr>
          <p:cNvPr id="4" name="Twaalfhoek 3"/>
          <p:cNvSpPr/>
          <p:nvPr/>
        </p:nvSpPr>
        <p:spPr>
          <a:xfrm>
            <a:off x="4636965" y="5433843"/>
            <a:ext cx="182665" cy="182641"/>
          </a:xfrm>
          <a:prstGeom prst="dodecagon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5123571" y="5525480"/>
            <a:ext cx="164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>
                <a:solidFill>
                  <a:srgbClr val="A6A6A6"/>
                </a:solidFill>
                <a:latin typeface="Verdana"/>
                <a:cs typeface="Verdana"/>
              </a:rPr>
              <a:t>Riky</a:t>
            </a:r>
            <a:r>
              <a:rPr lang="nl-NL" dirty="0" smtClean="0">
                <a:solidFill>
                  <a:srgbClr val="A6A6A6"/>
                </a:solidFill>
                <a:latin typeface="Verdana"/>
                <a:cs typeface="Verdana"/>
              </a:rPr>
              <a:t> en Wim</a:t>
            </a:r>
            <a:endParaRPr lang="nl-NL" dirty="0">
              <a:solidFill>
                <a:srgbClr val="A6A6A6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 whish i was there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2437" y="1063844"/>
            <a:ext cx="2672373" cy="4932651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  <p:sp>
        <p:nvSpPr>
          <p:cNvPr id="3" name="Twaalfhoek 2"/>
          <p:cNvSpPr/>
          <p:nvPr/>
        </p:nvSpPr>
        <p:spPr>
          <a:xfrm>
            <a:off x="8271528" y="5433843"/>
            <a:ext cx="182665" cy="182641"/>
          </a:xfrm>
          <a:prstGeom prst="dodecagon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1654488" y="412511"/>
            <a:ext cx="18070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147</a:t>
            </a:r>
            <a:endParaRPr lang="nl-NL" sz="1200" dirty="0" smtClean="0"/>
          </a:p>
          <a:p>
            <a:r>
              <a:rPr lang="nl-NL" sz="1200" dirty="0" smtClean="0"/>
              <a:t>“I </a:t>
            </a:r>
            <a:r>
              <a:rPr lang="nl-NL" sz="1200" dirty="0" err="1" smtClean="0"/>
              <a:t>whish</a:t>
            </a:r>
            <a:r>
              <a:rPr lang="nl-NL" sz="1200" dirty="0" smtClean="0"/>
              <a:t> </a:t>
            </a:r>
            <a:r>
              <a:rPr lang="nl-NL" sz="1200" dirty="0" err="1" smtClean="0"/>
              <a:t>i</a:t>
            </a:r>
            <a:r>
              <a:rPr lang="nl-NL" sz="1200" dirty="0" smtClean="0"/>
              <a:t> was </a:t>
            </a:r>
            <a:r>
              <a:rPr lang="nl-NL" sz="1200" dirty="0" err="1" smtClean="0"/>
              <a:t>there</a:t>
            </a:r>
            <a:r>
              <a:rPr lang="nl-NL" sz="1200" dirty="0" smtClean="0"/>
              <a:t>”</a:t>
            </a:r>
          </a:p>
          <a:p>
            <a:r>
              <a:rPr lang="nl-NL" dirty="0" err="1" smtClean="0"/>
              <a:t>Afm</a:t>
            </a:r>
            <a:r>
              <a:rPr lang="nl-NL" dirty="0" smtClean="0"/>
              <a:t>. 80 </a:t>
            </a:r>
            <a:r>
              <a:rPr lang="nl-NL" dirty="0" err="1" smtClean="0"/>
              <a:t>x</a:t>
            </a:r>
            <a:r>
              <a:rPr lang="nl-NL" dirty="0" smtClean="0"/>
              <a:t> 150 cm</a:t>
            </a:r>
          </a:p>
          <a:p>
            <a:r>
              <a:rPr lang="nl-NL" dirty="0" smtClean="0"/>
              <a:t>Prijs: 1200 €</a:t>
            </a:r>
          </a:p>
          <a:p>
            <a:r>
              <a:rPr lang="nl-NL" dirty="0" smtClean="0"/>
              <a:t>Verhuurd</a:t>
            </a:r>
          </a:p>
          <a:p>
            <a:r>
              <a:rPr lang="nl-NL" sz="1200" dirty="0" err="1" smtClean="0"/>
              <a:t>Ryki</a:t>
            </a:r>
            <a:r>
              <a:rPr lang="nl-NL" sz="1200" dirty="0" smtClean="0"/>
              <a:t> en Wim</a:t>
            </a:r>
            <a:endParaRPr lang="nl-NL" sz="12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Techniek: gouache op linnen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waterrimpels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324" y="791151"/>
            <a:ext cx="4660400" cy="4576712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“</a:t>
            </a:r>
            <a:r>
              <a:rPr lang="en-US" sz="2000" dirty="0" err="1" smtClean="0"/>
              <a:t>waterrimpels</a:t>
            </a:r>
            <a:r>
              <a:rPr lang="en-US" sz="2000" dirty="0" smtClean="0"/>
              <a:t>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100 </a:t>
            </a:r>
            <a:r>
              <a:rPr lang="en-US" sz="2000" dirty="0" err="1" smtClean="0"/>
              <a:t>x</a:t>
            </a:r>
            <a:r>
              <a:rPr lang="en-US" sz="2000" dirty="0" smtClean="0"/>
              <a:t> 100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1500 €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gouache op </a:t>
            </a:r>
            <a:r>
              <a:rPr lang="en-US" sz="1200" dirty="0" err="1" smtClean="0"/>
              <a:t>linnen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waterrimpels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630" y="2663629"/>
            <a:ext cx="3639170" cy="3573820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  <p:sp>
        <p:nvSpPr>
          <p:cNvPr id="7" name="Tekstvak 6"/>
          <p:cNvSpPr txBox="1"/>
          <p:nvPr/>
        </p:nvSpPr>
        <p:spPr>
          <a:xfrm>
            <a:off x="2321297" y="2985279"/>
            <a:ext cx="4349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rgbClr val="FF0000"/>
                </a:solidFill>
              </a:rPr>
              <a:t>Deze is ontmanteld en weg/overgeschilderd.</a:t>
            </a:r>
            <a:endParaRPr lang="nl-NL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 figuren op de vloedlijn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0" y="380425"/>
            <a:ext cx="1803573" cy="5862523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b="1" dirty="0" err="1" smtClean="0"/>
              <a:t>Dit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zijn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allemaal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werkstukken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die </a:t>
            </a:r>
            <a:r>
              <a:rPr lang="en-US" sz="2000" b="1" dirty="0" err="1" smtClean="0"/>
              <a:t>ik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gemaakt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heb</a:t>
            </a:r>
            <a:r>
              <a:rPr lang="en-US" sz="2000" b="1" dirty="0" smtClean="0"/>
              <a:t> in 1996 </a:t>
            </a:r>
            <a:r>
              <a:rPr lang="en-US" sz="2000" b="1" dirty="0" err="1" smtClean="0"/>
              <a:t>t/m</a:t>
            </a:r>
            <a:r>
              <a:rPr lang="en-US" sz="2000" b="1" dirty="0" smtClean="0"/>
              <a:t> 1998</a:t>
            </a:r>
            <a:br>
              <a:rPr lang="en-US" sz="2000" b="1" dirty="0" smtClean="0"/>
            </a:br>
            <a:r>
              <a:rPr lang="en-US" sz="2000" b="1" dirty="0"/>
              <a:t>  </a:t>
            </a:r>
            <a:br>
              <a:rPr lang="en-US" sz="2000" b="1" dirty="0"/>
            </a:br>
            <a:r>
              <a:rPr lang="nl-NL" sz="2000" dirty="0">
                <a:solidFill>
                  <a:srgbClr val="808080"/>
                </a:solidFill>
              </a:rPr>
              <a:t>Al deze werken zijn te huur voor </a:t>
            </a:r>
            <a:br>
              <a:rPr lang="nl-NL" sz="2000" dirty="0">
                <a:solidFill>
                  <a:srgbClr val="808080"/>
                </a:solidFill>
              </a:rPr>
            </a:br>
            <a:r>
              <a:rPr lang="nl-NL" sz="2000" dirty="0">
                <a:solidFill>
                  <a:srgbClr val="808080"/>
                </a:solidFill>
              </a:rPr>
              <a:t>2% van de aangegeven verkoopprijs. </a:t>
            </a:r>
            <a:br>
              <a:rPr lang="nl-NL" sz="2000" dirty="0">
                <a:solidFill>
                  <a:srgbClr val="808080"/>
                </a:solidFill>
              </a:rPr>
            </a:br>
            <a:r>
              <a:rPr lang="nl-NL" sz="2000" dirty="0">
                <a:solidFill>
                  <a:srgbClr val="808080"/>
                </a:solidFill>
              </a:rPr>
              <a:t>Daarvoor kunt u het werk 3 maanden in huis hangen.</a:t>
            </a:r>
            <a:r>
              <a:rPr lang="en-US" sz="2000" b="1" dirty="0">
                <a:solidFill>
                  <a:srgbClr val="808080"/>
                </a:solidFill>
              </a:rPr>
              <a:t>                                       </a:t>
            </a:r>
            <a:endParaRPr lang="en-US" dirty="0">
              <a:solidFill>
                <a:srgbClr val="808080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352800"/>
            <a:ext cx="6400800" cy="2281236"/>
          </a:xfrm>
        </p:spPr>
        <p:txBody>
          <a:bodyPr>
            <a:normAutofit/>
          </a:bodyPr>
          <a:lstStyle/>
          <a:p>
            <a:pPr eaLnBrk="1" hangingPunct="1"/>
            <a:endParaRPr lang="en-US" sz="2000" b="1" dirty="0" smtClean="0"/>
          </a:p>
          <a:p>
            <a:pPr eaLnBrk="1" hangingPunct="1"/>
            <a:r>
              <a:rPr lang="en-US" sz="2000" b="1" dirty="0" smtClean="0">
                <a:solidFill>
                  <a:srgbClr val="9999CC"/>
                </a:solidFill>
              </a:rPr>
              <a:t>Ad </a:t>
            </a:r>
            <a:r>
              <a:rPr lang="en-US" sz="2000" b="1" dirty="0" err="1" smtClean="0">
                <a:solidFill>
                  <a:srgbClr val="9999CC"/>
                </a:solidFill>
              </a:rPr>
              <a:t>Verhagen</a:t>
            </a:r>
            <a:endParaRPr lang="en-US" sz="2000" b="1" dirty="0" smtClean="0">
              <a:solidFill>
                <a:srgbClr val="9999CC"/>
              </a:solidFill>
            </a:endParaRPr>
          </a:p>
          <a:p>
            <a:r>
              <a:rPr lang="en-US" sz="2000" b="1" dirty="0" err="1" smtClean="0">
                <a:solidFill>
                  <a:srgbClr val="9999CC"/>
                </a:solidFill>
              </a:rPr>
              <a:t>Telefoon</a:t>
            </a:r>
            <a:r>
              <a:rPr lang="en-US" sz="2000" b="1" dirty="0" smtClean="0">
                <a:solidFill>
                  <a:srgbClr val="9999CC"/>
                </a:solidFill>
              </a:rPr>
              <a:t> 0622952182</a:t>
            </a:r>
          </a:p>
          <a:p>
            <a:r>
              <a:rPr lang="en-US" sz="2000" b="1" dirty="0" err="1" smtClean="0">
                <a:solidFill>
                  <a:srgbClr val="9999CC"/>
                </a:solidFill>
              </a:rPr>
              <a:t>Ad.verhagen.kunst@home.nl</a:t>
            </a:r>
            <a:endParaRPr lang="en-US" sz="2000" b="1" dirty="0" smtClean="0">
              <a:solidFill>
                <a:srgbClr val="9999CC"/>
              </a:solidFill>
            </a:endParaRPr>
          </a:p>
          <a:p>
            <a:pPr eaLnBrk="1" hangingPunct="1"/>
            <a:endParaRPr lang="en-US" sz="2000" b="1" dirty="0" smtClean="0">
              <a:solidFill>
                <a:srgbClr val="9999CC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rgbClr val="9999CC"/>
                </a:solidFill>
              </a:rPr>
              <a:t>.</a:t>
            </a:r>
            <a:endParaRPr lang="en-US" sz="2000" b="1" dirty="0" smtClean="0"/>
          </a:p>
          <a:p>
            <a:pPr eaLnBrk="1" hangingPunct="1"/>
            <a:endParaRPr lang="en-US" sz="2000" dirty="0" smtClean="0"/>
          </a:p>
        </p:txBody>
      </p:sp>
      <p:sp>
        <p:nvSpPr>
          <p:cNvPr id="4" name="Tekstvak 3"/>
          <p:cNvSpPr txBox="1"/>
          <p:nvPr/>
        </p:nvSpPr>
        <p:spPr>
          <a:xfrm>
            <a:off x="1541796" y="2855012"/>
            <a:ext cx="6230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Voor al het werk geldt: 1 maand gratis proefhangen</a:t>
            </a:r>
            <a:endParaRPr lang="nl-NL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 smtClean="0"/>
              <a:t>148</a:t>
            </a:r>
            <a:br>
              <a:rPr lang="en-US" sz="2000" dirty="0" smtClean="0"/>
            </a:br>
            <a:r>
              <a:rPr lang="en-US" sz="2000" dirty="0" smtClean="0"/>
              <a:t>“2 </a:t>
            </a:r>
            <a:r>
              <a:rPr lang="en-US" sz="2000" dirty="0" err="1" smtClean="0"/>
              <a:t>figuren</a:t>
            </a:r>
            <a:r>
              <a:rPr lang="en-US" sz="2000" dirty="0" smtClean="0"/>
              <a:t> op de </a:t>
            </a:r>
            <a:r>
              <a:rPr lang="en-US" sz="2000" dirty="0" err="1" smtClean="0"/>
              <a:t>vloedlijn</a:t>
            </a:r>
            <a:r>
              <a:rPr lang="en-US" sz="2000" dirty="0" smtClean="0"/>
              <a:t>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60 </a:t>
            </a:r>
            <a:r>
              <a:rPr lang="en-US" sz="2000" dirty="0" err="1" smtClean="0"/>
              <a:t>x</a:t>
            </a:r>
            <a:r>
              <a:rPr lang="en-US" sz="2000" dirty="0" smtClean="0"/>
              <a:t> 180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1650 €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gouache op </a:t>
            </a:r>
            <a:r>
              <a:rPr lang="en-US" sz="1200" dirty="0" err="1" smtClean="0"/>
              <a:t>linnen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 descr="2 figuren op de vloedlijn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976" y="1752600"/>
            <a:ext cx="1381431" cy="4490348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  <p:sp>
        <p:nvSpPr>
          <p:cNvPr id="6" name="Tekstvak 5"/>
          <p:cNvSpPr txBox="1"/>
          <p:nvPr/>
        </p:nvSpPr>
        <p:spPr>
          <a:xfrm>
            <a:off x="4331154" y="4298802"/>
            <a:ext cx="658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Koen 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every home his own story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440" y="646256"/>
            <a:ext cx="4883100" cy="4817379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 smtClean="0"/>
              <a:t>149</a:t>
            </a:r>
            <a:br>
              <a:rPr lang="en-US" sz="2000" dirty="0" smtClean="0"/>
            </a:br>
            <a:r>
              <a:rPr lang="en-US" sz="2000" dirty="0" smtClean="0"/>
              <a:t>“every home its own story”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45 </a:t>
            </a:r>
            <a:r>
              <a:rPr lang="en-US" sz="2000" dirty="0" err="1" smtClean="0"/>
              <a:t>x</a:t>
            </a:r>
            <a:r>
              <a:rPr lang="en-US" sz="2000" dirty="0" smtClean="0"/>
              <a:t> 45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200 €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monotype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every home his own story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490" y="2634939"/>
            <a:ext cx="3276560" cy="3232461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150 - every home his own story 3 afm. 45x45 cm prijs 300€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751" y="1158549"/>
            <a:ext cx="4356100" cy="4381500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150</a:t>
            </a:r>
            <a:br>
              <a:rPr lang="en-US" sz="2000" dirty="0" smtClean="0"/>
            </a:br>
            <a:r>
              <a:rPr lang="en-US" sz="2000" dirty="0" smtClean="0"/>
              <a:t>“every home its own story 2”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45 </a:t>
            </a:r>
            <a:r>
              <a:rPr lang="en-US" sz="2000" dirty="0" err="1" smtClean="0"/>
              <a:t>x</a:t>
            </a:r>
            <a:r>
              <a:rPr lang="en-US" sz="2000" dirty="0" smtClean="0"/>
              <a:t> 45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200 €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monotype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 descr="150 - every home his own story 3 afm. 45x45 cm prijs 300€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9863" y="2672944"/>
            <a:ext cx="3175937" cy="3194456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152 - gebroken glas, vraagteken afm. 60x80 cm prijs 325€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156" y="524470"/>
            <a:ext cx="4670395" cy="5844757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151</a:t>
            </a:r>
            <a:br>
              <a:rPr lang="en-US" sz="2000" dirty="0" smtClean="0"/>
            </a:br>
            <a:r>
              <a:rPr lang="en-US" sz="2000" dirty="0" smtClean="0"/>
              <a:t>“</a:t>
            </a:r>
            <a:r>
              <a:rPr lang="en-US" sz="2000" dirty="0" err="1" smtClean="0"/>
              <a:t>gebroken</a:t>
            </a:r>
            <a:r>
              <a:rPr lang="en-US" sz="2000" dirty="0" smtClean="0"/>
              <a:t> </a:t>
            </a:r>
            <a:r>
              <a:rPr lang="en-US" sz="2000" dirty="0" err="1" smtClean="0"/>
              <a:t>glas</a:t>
            </a:r>
            <a:r>
              <a:rPr lang="en-US" sz="2000" dirty="0" smtClean="0"/>
              <a:t>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60 </a:t>
            </a:r>
            <a:r>
              <a:rPr lang="en-US" sz="2000" dirty="0" err="1" smtClean="0"/>
              <a:t>x</a:t>
            </a:r>
            <a:r>
              <a:rPr lang="en-US" sz="2000" dirty="0" smtClean="0"/>
              <a:t> 80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350 €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monotype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152 - gebroken glas, vraagteken afm. 60x80 cm prijs 325€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0902" y="1935063"/>
            <a:ext cx="3324898" cy="4160937"/>
          </a:xfrm>
          <a:prstGeom prst="rect">
            <a:avLst/>
          </a:prstGeom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naakte vormen achter gebroken glas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923" y="643851"/>
            <a:ext cx="4241601" cy="5275087"/>
          </a:xfrm>
          <a:prstGeom prst="rect">
            <a:avLst/>
          </a:prstGeom>
          <a:effectLst>
            <a:outerShdw blurRad="4826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152</a:t>
            </a:r>
            <a:br>
              <a:rPr lang="en-US" sz="2000" dirty="0" smtClean="0"/>
            </a:br>
            <a:r>
              <a:rPr lang="en-US" sz="2000" dirty="0" smtClean="0"/>
              <a:t>“</a:t>
            </a:r>
            <a:r>
              <a:rPr lang="en-US" sz="2000" dirty="0" err="1" smtClean="0"/>
              <a:t>naakte</a:t>
            </a:r>
            <a:r>
              <a:rPr lang="en-US" sz="2000" dirty="0" smtClean="0"/>
              <a:t> </a:t>
            </a:r>
            <a:r>
              <a:rPr lang="en-US" sz="2000" dirty="0" err="1" smtClean="0"/>
              <a:t>vormen</a:t>
            </a:r>
            <a:r>
              <a:rPr lang="en-US" sz="2000" dirty="0" smtClean="0"/>
              <a:t> </a:t>
            </a:r>
            <a:r>
              <a:rPr lang="en-US" sz="2000" dirty="0" err="1" smtClean="0"/>
              <a:t>achter</a:t>
            </a:r>
            <a:r>
              <a:rPr lang="en-US" sz="2000" dirty="0" smtClean="0"/>
              <a:t> </a:t>
            </a:r>
            <a:r>
              <a:rPr lang="en-US" sz="2000" dirty="0" err="1" smtClean="0"/>
              <a:t>gebroken</a:t>
            </a:r>
            <a:r>
              <a:rPr lang="en-US" sz="2000" dirty="0" smtClean="0"/>
              <a:t> </a:t>
            </a:r>
            <a:r>
              <a:rPr lang="en-US" sz="2000" dirty="0" err="1" smtClean="0"/>
              <a:t>glas</a:t>
            </a:r>
            <a:r>
              <a:rPr lang="en-US" sz="2000" dirty="0" smtClean="0"/>
              <a:t>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60 </a:t>
            </a:r>
            <a:r>
              <a:rPr lang="en-US" sz="2000" dirty="0" err="1" smtClean="0"/>
              <a:t>x</a:t>
            </a:r>
            <a:r>
              <a:rPr lang="en-US" sz="2000" dirty="0" smtClean="0"/>
              <a:t> 80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350 €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monotype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 descr="naakte vormen achter gebroken glas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9537" y="2158262"/>
            <a:ext cx="3166263" cy="3937738"/>
          </a:xfrm>
          <a:prstGeom prst="rect">
            <a:avLst/>
          </a:prstGeom>
          <a:effectLst>
            <a:outerShdw blurRad="4826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versluierd raam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337" y="808089"/>
            <a:ext cx="4487996" cy="5088751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mijn hoofd vol waterige gedachtes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4" y="512719"/>
            <a:ext cx="4018456" cy="5126996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  <p:sp>
        <p:nvSpPr>
          <p:cNvPr id="4" name="Twaalfhoek 3"/>
          <p:cNvSpPr/>
          <p:nvPr/>
        </p:nvSpPr>
        <p:spPr>
          <a:xfrm>
            <a:off x="5396817" y="4882234"/>
            <a:ext cx="182665" cy="182641"/>
          </a:xfrm>
          <a:prstGeom prst="dodecagon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153</a:t>
            </a:r>
            <a:br>
              <a:rPr lang="en-US" sz="2000" dirty="0" smtClean="0"/>
            </a:br>
            <a:r>
              <a:rPr lang="en-US" sz="2000" dirty="0" smtClean="0"/>
              <a:t>“</a:t>
            </a:r>
            <a:r>
              <a:rPr lang="en-US" sz="2000" dirty="0" err="1" smtClean="0"/>
              <a:t>versluierd</a:t>
            </a:r>
            <a:r>
              <a:rPr lang="en-US" sz="2000" dirty="0" smtClean="0"/>
              <a:t> </a:t>
            </a:r>
            <a:r>
              <a:rPr lang="en-US" sz="2000" dirty="0" err="1" smtClean="0"/>
              <a:t>raam</a:t>
            </a:r>
            <a:r>
              <a:rPr lang="en-US" sz="2000" dirty="0" smtClean="0"/>
              <a:t>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60 </a:t>
            </a:r>
            <a:r>
              <a:rPr lang="en-US" sz="2000" dirty="0" err="1" smtClean="0"/>
              <a:t>x</a:t>
            </a:r>
            <a:r>
              <a:rPr lang="en-US" sz="2000" dirty="0" smtClean="0"/>
              <a:t> 80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350 €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monotype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versluierd raam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423" y="2461761"/>
            <a:ext cx="3453377" cy="3915640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zelfportret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50" y="662312"/>
            <a:ext cx="4148630" cy="5157997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154</a:t>
            </a:r>
            <a:br>
              <a:rPr lang="en-US" sz="2000" dirty="0" smtClean="0"/>
            </a:br>
            <a:r>
              <a:rPr lang="en-US" sz="2000" dirty="0" smtClean="0"/>
              <a:t>“</a:t>
            </a:r>
            <a:r>
              <a:rPr lang="en-US" sz="2000" dirty="0" err="1" smtClean="0"/>
              <a:t>zelfportret</a:t>
            </a:r>
            <a:r>
              <a:rPr lang="en-US" sz="2000" dirty="0" smtClean="0"/>
              <a:t>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60 </a:t>
            </a:r>
            <a:r>
              <a:rPr lang="en-US" sz="2000" dirty="0" err="1" smtClean="0"/>
              <a:t>x</a:t>
            </a:r>
            <a:r>
              <a:rPr lang="en-US" sz="2000" dirty="0" smtClean="0"/>
              <a:t> 80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350 €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monotype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 descr="zelfportret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7965" y="2256891"/>
            <a:ext cx="3087835" cy="3839109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schilderij15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854" y="591357"/>
            <a:ext cx="4229100" cy="5715000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155</a:t>
            </a:r>
            <a:br>
              <a:rPr lang="en-US" sz="2000" dirty="0" smtClean="0"/>
            </a:br>
            <a:r>
              <a:rPr lang="en-US" sz="2000" dirty="0" smtClean="0"/>
              <a:t>“</a:t>
            </a:r>
            <a:r>
              <a:rPr lang="en-US" sz="2000" dirty="0" err="1" smtClean="0"/>
              <a:t>zonder</a:t>
            </a:r>
            <a:r>
              <a:rPr lang="en-US" sz="2000" dirty="0" smtClean="0"/>
              <a:t> </a:t>
            </a:r>
            <a:r>
              <a:rPr lang="en-US" sz="2000" dirty="0" err="1" smtClean="0"/>
              <a:t>titel</a:t>
            </a:r>
            <a:r>
              <a:rPr lang="en-US" sz="2000" dirty="0" smtClean="0"/>
              <a:t>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60 </a:t>
            </a:r>
            <a:r>
              <a:rPr lang="en-US" sz="2000" dirty="0" err="1" smtClean="0"/>
              <a:t>x</a:t>
            </a:r>
            <a:r>
              <a:rPr lang="en-US" sz="2000" dirty="0" smtClean="0"/>
              <a:t> 80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350 €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monotype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schilderij15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1840" y="2078265"/>
            <a:ext cx="2803960" cy="3789135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roombeelden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780" y="614370"/>
            <a:ext cx="4142004" cy="5054578"/>
          </a:xfrm>
          <a:prstGeom prst="rect">
            <a:avLst/>
          </a:prstGeom>
          <a:effectLst>
            <a:outerShdw blurRad="508000" dist="38100" dir="2700000">
              <a:srgbClr val="000000">
                <a:alpha val="98000"/>
              </a:srgbClr>
            </a:outerShd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156</a:t>
            </a:r>
            <a:br>
              <a:rPr lang="en-US" sz="2000" dirty="0" smtClean="0"/>
            </a:br>
            <a:r>
              <a:rPr lang="en-US" sz="2000" dirty="0" smtClean="0"/>
              <a:t>“</a:t>
            </a:r>
            <a:r>
              <a:rPr lang="en-US" sz="2000" dirty="0" err="1" smtClean="0"/>
              <a:t>droombeelden</a:t>
            </a:r>
            <a:r>
              <a:rPr lang="en-US" sz="2000" dirty="0" smtClean="0"/>
              <a:t>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60 </a:t>
            </a:r>
            <a:r>
              <a:rPr lang="en-US" sz="2000" dirty="0" err="1" smtClean="0"/>
              <a:t>x</a:t>
            </a:r>
            <a:r>
              <a:rPr lang="en-US" sz="2000" dirty="0" smtClean="0"/>
              <a:t> 80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350 €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monotype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 descr="droombeelden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3162" y="2297581"/>
            <a:ext cx="3112637" cy="3798419"/>
          </a:xfrm>
          <a:prstGeom prst="rect">
            <a:avLst/>
          </a:prstGeom>
          <a:effectLst>
            <a:outerShdw blurRad="508000" dist="38100" dir="2700000">
              <a:srgbClr val="000000">
                <a:alpha val="98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nachtlandschap door glasscherven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467" y="678588"/>
            <a:ext cx="4035994" cy="5108551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157</a:t>
            </a:r>
            <a:br>
              <a:rPr lang="en-US" sz="2000" dirty="0" smtClean="0"/>
            </a:br>
            <a:r>
              <a:rPr lang="en-US" sz="2000" dirty="0" smtClean="0"/>
              <a:t>“</a:t>
            </a:r>
            <a:r>
              <a:rPr lang="en-US" sz="2000" dirty="0" err="1" smtClean="0"/>
              <a:t>nachtlandschap</a:t>
            </a:r>
            <a:r>
              <a:rPr lang="en-US" sz="2000" dirty="0" smtClean="0"/>
              <a:t> door </a:t>
            </a:r>
            <a:r>
              <a:rPr lang="en-US" sz="2000" dirty="0" err="1" smtClean="0"/>
              <a:t>glasscherven</a:t>
            </a:r>
            <a:r>
              <a:rPr lang="en-US" sz="2000" dirty="0" smtClean="0"/>
              <a:t>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60 </a:t>
            </a:r>
            <a:r>
              <a:rPr lang="en-US" sz="2000" dirty="0" err="1" smtClean="0"/>
              <a:t>x</a:t>
            </a:r>
            <a:r>
              <a:rPr lang="en-US" sz="2000" dirty="0" smtClean="0"/>
              <a:t> 80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350 €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monotype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nachtlandschap door glasscherven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8930" y="2290061"/>
            <a:ext cx="3006870" cy="3805939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zwarte gaten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686" y="635885"/>
            <a:ext cx="4275189" cy="5295034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mijn hoofd vol waterige gedachtes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6317" y="1639190"/>
            <a:ext cx="3433341" cy="4380470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  <p:sp>
        <p:nvSpPr>
          <p:cNvPr id="3" name="Twaalfhoek 2"/>
          <p:cNvSpPr/>
          <p:nvPr/>
        </p:nvSpPr>
        <p:spPr>
          <a:xfrm>
            <a:off x="8347513" y="5505672"/>
            <a:ext cx="182665" cy="182641"/>
          </a:xfrm>
          <a:prstGeom prst="dodecagon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1630114" y="499356"/>
            <a:ext cx="245722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141</a:t>
            </a:r>
            <a:endParaRPr lang="nl-NL" sz="1200" dirty="0" smtClean="0"/>
          </a:p>
          <a:p>
            <a:r>
              <a:rPr lang="nl-NL" sz="1200" dirty="0" smtClean="0"/>
              <a:t>“mijn hoofd vol waterige gedachtes”</a:t>
            </a:r>
          </a:p>
          <a:p>
            <a:r>
              <a:rPr lang="nl-NL" dirty="0" err="1" smtClean="0"/>
              <a:t>Afm</a:t>
            </a:r>
            <a:r>
              <a:rPr lang="nl-NL" dirty="0" smtClean="0"/>
              <a:t>. 50 </a:t>
            </a:r>
            <a:r>
              <a:rPr lang="nl-NL" dirty="0" err="1" smtClean="0"/>
              <a:t>x</a:t>
            </a:r>
            <a:r>
              <a:rPr lang="nl-NL" dirty="0" smtClean="0"/>
              <a:t> 50 cm</a:t>
            </a:r>
          </a:p>
          <a:p>
            <a:r>
              <a:rPr lang="nl-NL" dirty="0" smtClean="0"/>
              <a:t>Prijs: 550€</a:t>
            </a:r>
          </a:p>
          <a:p>
            <a:r>
              <a:rPr lang="nl-NL" dirty="0" smtClean="0"/>
              <a:t>verkocht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Techniek: gouache op board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158</a:t>
            </a:r>
            <a:br>
              <a:rPr lang="en-US" sz="2000" dirty="0" smtClean="0"/>
            </a:br>
            <a:r>
              <a:rPr lang="en-US" sz="2000" dirty="0" smtClean="0"/>
              <a:t>“</a:t>
            </a:r>
            <a:r>
              <a:rPr lang="en-US" sz="2000" dirty="0" err="1" smtClean="0"/>
              <a:t>zwarte</a:t>
            </a:r>
            <a:r>
              <a:rPr lang="en-US" sz="2000" dirty="0" smtClean="0"/>
              <a:t> </a:t>
            </a:r>
            <a:r>
              <a:rPr lang="en-US" sz="2000" dirty="0" err="1" smtClean="0"/>
              <a:t>gaten</a:t>
            </a:r>
            <a:r>
              <a:rPr lang="en-US" sz="2000" dirty="0" smtClean="0"/>
              <a:t>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60 </a:t>
            </a:r>
            <a:r>
              <a:rPr lang="en-US" sz="2000" dirty="0" err="1" smtClean="0"/>
              <a:t>x</a:t>
            </a:r>
            <a:r>
              <a:rPr lang="en-US" sz="2000" dirty="0" smtClean="0"/>
              <a:t> 80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350 €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monotype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 descr="zwarte gaten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077" y="2196847"/>
            <a:ext cx="3014874" cy="3734071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12 mensen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5" y="741557"/>
            <a:ext cx="4937748" cy="4937748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  <p:sp>
        <p:nvSpPr>
          <p:cNvPr id="4" name="Twaalfhoek 3"/>
          <p:cNvSpPr/>
          <p:nvPr/>
        </p:nvSpPr>
        <p:spPr>
          <a:xfrm>
            <a:off x="6471464" y="4934947"/>
            <a:ext cx="182665" cy="182641"/>
          </a:xfrm>
          <a:prstGeom prst="dodecagon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12 mensen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4574" y="2190555"/>
            <a:ext cx="3488749" cy="3488749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  <p:sp>
        <p:nvSpPr>
          <p:cNvPr id="3" name="Twaalfhoek 2"/>
          <p:cNvSpPr/>
          <p:nvPr/>
        </p:nvSpPr>
        <p:spPr>
          <a:xfrm>
            <a:off x="3301797" y="1879995"/>
            <a:ext cx="182665" cy="182641"/>
          </a:xfrm>
          <a:prstGeom prst="dodecagon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2143323" y="401656"/>
            <a:ext cx="19240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159</a:t>
            </a:r>
            <a:endParaRPr lang="nl-NL" sz="1200" dirty="0" smtClean="0"/>
          </a:p>
          <a:p>
            <a:r>
              <a:rPr lang="nl-NL" sz="1200" dirty="0" smtClean="0"/>
              <a:t>“12 mensen”</a:t>
            </a:r>
          </a:p>
          <a:p>
            <a:r>
              <a:rPr lang="nl-NL" dirty="0" err="1" smtClean="0"/>
              <a:t>Afm</a:t>
            </a:r>
            <a:r>
              <a:rPr lang="nl-NL" dirty="0" smtClean="0"/>
              <a:t>. 120 </a:t>
            </a:r>
            <a:r>
              <a:rPr lang="nl-NL" dirty="0" err="1" smtClean="0"/>
              <a:t>x</a:t>
            </a:r>
            <a:r>
              <a:rPr lang="nl-NL" dirty="0" smtClean="0"/>
              <a:t> 120 cm</a:t>
            </a:r>
          </a:p>
          <a:p>
            <a:r>
              <a:rPr lang="nl-NL" dirty="0" smtClean="0"/>
              <a:t>Prijs: 1375€</a:t>
            </a:r>
          </a:p>
          <a:p>
            <a:r>
              <a:rPr lang="nl-NL" dirty="0" smtClean="0"/>
              <a:t>Verhuurd</a:t>
            </a:r>
          </a:p>
          <a:p>
            <a:r>
              <a:rPr lang="nl-NL" sz="1200" dirty="0" smtClean="0"/>
              <a:t>Floor en Ben</a:t>
            </a:r>
            <a:endParaRPr lang="nl-NL" sz="12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Techniek: gouache op linnen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geborgenheid zoekend in een koude wereld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598" y="672807"/>
            <a:ext cx="5045674" cy="5109050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 smtClean="0"/>
              <a:t>160</a:t>
            </a:r>
            <a:br>
              <a:rPr lang="en-US" sz="2000" dirty="0" smtClean="0"/>
            </a:br>
            <a:r>
              <a:rPr lang="en-US" sz="2000" dirty="0" smtClean="0"/>
              <a:t>“</a:t>
            </a:r>
            <a:r>
              <a:rPr lang="en-US" sz="2000" dirty="0" err="1" smtClean="0"/>
              <a:t>geborgenheid</a:t>
            </a:r>
            <a:r>
              <a:rPr lang="en-US" sz="2000" dirty="0" smtClean="0"/>
              <a:t> </a:t>
            </a:r>
            <a:r>
              <a:rPr lang="en-US" sz="2000" dirty="0" err="1" smtClean="0"/>
              <a:t>zoekend</a:t>
            </a:r>
            <a:r>
              <a:rPr lang="en-US" sz="2000" dirty="0" smtClean="0"/>
              <a:t>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120 </a:t>
            </a:r>
            <a:r>
              <a:rPr lang="en-US" sz="2000" dirty="0" err="1" smtClean="0"/>
              <a:t>x</a:t>
            </a:r>
            <a:r>
              <a:rPr lang="en-US" sz="2000" dirty="0" smtClean="0"/>
              <a:t> 120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2150 €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gouache op </a:t>
            </a:r>
            <a:r>
              <a:rPr lang="en-US" sz="1200" dirty="0" err="1" smtClean="0"/>
              <a:t>linnen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geborgenheid zoekend in een koude wereld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362" y="2476904"/>
            <a:ext cx="3348438" cy="3390496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DSC072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330" y="541805"/>
            <a:ext cx="4598861" cy="5494215"/>
          </a:xfrm>
          <a:prstGeom prst="rect">
            <a:avLst/>
          </a:prstGeom>
          <a:effectLst>
            <a:outerShdw blurRad="5461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 smtClean="0"/>
              <a:t>161</a:t>
            </a:r>
            <a:br>
              <a:rPr lang="en-US" sz="2000" dirty="0" smtClean="0"/>
            </a:br>
            <a:r>
              <a:rPr lang="en-US" sz="2000" dirty="0" smtClean="0"/>
              <a:t>“</a:t>
            </a:r>
            <a:r>
              <a:rPr lang="en-US" sz="2000" dirty="0" err="1" smtClean="0"/>
              <a:t>Ijsland</a:t>
            </a:r>
            <a:r>
              <a:rPr lang="en-US" sz="2000" dirty="0" smtClean="0"/>
              <a:t> </a:t>
            </a:r>
            <a:r>
              <a:rPr lang="en-US" sz="2000" dirty="0" err="1" smtClean="0"/>
              <a:t>bij</a:t>
            </a:r>
            <a:r>
              <a:rPr lang="en-US" sz="2000" dirty="0" smtClean="0"/>
              <a:t> </a:t>
            </a:r>
            <a:r>
              <a:rPr lang="en-US" sz="2000" dirty="0" err="1" smtClean="0"/>
              <a:t>herhaling</a:t>
            </a:r>
            <a:r>
              <a:rPr lang="en-US" sz="2000" dirty="0" smtClean="0"/>
              <a:t>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120 </a:t>
            </a:r>
            <a:r>
              <a:rPr lang="en-US" sz="2000" dirty="0" err="1" smtClean="0"/>
              <a:t>x</a:t>
            </a:r>
            <a:r>
              <a:rPr lang="en-US" sz="2000" dirty="0" smtClean="0"/>
              <a:t> 140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2500 €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gouache op </a:t>
            </a:r>
            <a:r>
              <a:rPr lang="en-US" sz="1200" dirty="0" err="1" smtClean="0"/>
              <a:t>linnen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 descr="DSC072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468" y="2299826"/>
            <a:ext cx="3127332" cy="3736194"/>
          </a:xfrm>
          <a:prstGeom prst="rect">
            <a:avLst/>
          </a:prstGeom>
          <a:effectLst>
            <a:outerShdw blurRad="5461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een carree tulpen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52" y="473486"/>
            <a:ext cx="5442991" cy="5500839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-434827" y="609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 smtClean="0"/>
              <a:t>162</a:t>
            </a:r>
            <a:br>
              <a:rPr lang="en-US" sz="2000" dirty="0" smtClean="0"/>
            </a:br>
            <a:r>
              <a:rPr lang="en-US" sz="2000" dirty="0" smtClean="0"/>
              <a:t>“</a:t>
            </a:r>
            <a:r>
              <a:rPr lang="en-US" sz="2000" dirty="0" err="1" smtClean="0"/>
              <a:t>een</a:t>
            </a:r>
            <a:r>
              <a:rPr lang="en-US" sz="2000" dirty="0" smtClean="0"/>
              <a:t> </a:t>
            </a:r>
            <a:r>
              <a:rPr lang="en-US" sz="2000" dirty="0" err="1" smtClean="0"/>
              <a:t>carre</a:t>
            </a:r>
            <a:r>
              <a:rPr lang="en-US" sz="2000" dirty="0" smtClean="0"/>
              <a:t> </a:t>
            </a:r>
            <a:r>
              <a:rPr lang="en-US" sz="2000" dirty="0" err="1" smtClean="0"/>
              <a:t>tulpen</a:t>
            </a:r>
            <a:r>
              <a:rPr lang="en-US" sz="2000" dirty="0" smtClean="0"/>
              <a:t>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120 </a:t>
            </a:r>
            <a:r>
              <a:rPr lang="en-US" sz="2000" dirty="0" err="1" smtClean="0"/>
              <a:t>x</a:t>
            </a:r>
            <a:r>
              <a:rPr lang="en-US" sz="2000" dirty="0" smtClean="0"/>
              <a:t> 120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2100 €</a:t>
            </a:r>
            <a:br>
              <a:rPr lang="en-US" sz="2000" dirty="0" smtClean="0"/>
            </a:br>
            <a:r>
              <a:rPr lang="en-US" sz="2000" dirty="0" err="1" smtClean="0"/>
              <a:t>verhuurd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1200" dirty="0" smtClean="0"/>
              <a:t>Kiki en Marc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gouache op </a:t>
            </a:r>
            <a:r>
              <a:rPr lang="en-US" sz="1200" dirty="0" err="1" smtClean="0"/>
              <a:t>linnen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een carree tulpen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2437129"/>
            <a:ext cx="3499998" cy="3537196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  <p:sp>
        <p:nvSpPr>
          <p:cNvPr id="7" name="Twaalfhoek 6"/>
          <p:cNvSpPr/>
          <p:nvPr/>
        </p:nvSpPr>
        <p:spPr>
          <a:xfrm>
            <a:off x="2550930" y="1981200"/>
            <a:ext cx="182665" cy="182641"/>
          </a:xfrm>
          <a:prstGeom prst="dodecagon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164 - herinneringen aan 27 april afm. 80x120 cm prijs nt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595" y="525185"/>
            <a:ext cx="2874949" cy="5819953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  <p:sp>
        <p:nvSpPr>
          <p:cNvPr id="4" name="Twaalfhoek 3"/>
          <p:cNvSpPr/>
          <p:nvPr/>
        </p:nvSpPr>
        <p:spPr>
          <a:xfrm>
            <a:off x="4560980" y="5646795"/>
            <a:ext cx="182665" cy="182641"/>
          </a:xfrm>
          <a:prstGeom prst="dodecagon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3 zwemmende naakten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60" y="654609"/>
            <a:ext cx="4166069" cy="5204420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164 - herinneringen aan 27 april afm. 80x120 cm prijs nt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9315" y="1465501"/>
            <a:ext cx="2212040" cy="4477982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  <p:sp>
        <p:nvSpPr>
          <p:cNvPr id="3" name="Twaalfhoek 2"/>
          <p:cNvSpPr/>
          <p:nvPr/>
        </p:nvSpPr>
        <p:spPr>
          <a:xfrm>
            <a:off x="3160682" y="1981200"/>
            <a:ext cx="182665" cy="182641"/>
          </a:xfrm>
          <a:prstGeom prst="dodecagon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1805399" y="792456"/>
            <a:ext cx="1967205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163</a:t>
            </a:r>
          </a:p>
          <a:p>
            <a:r>
              <a:rPr lang="nl-NL" sz="1200" dirty="0" smtClean="0"/>
              <a:t>“herinneringen aan 27 april”</a:t>
            </a:r>
          </a:p>
          <a:p>
            <a:r>
              <a:rPr lang="nl-NL" dirty="0" err="1" smtClean="0"/>
              <a:t>Afm</a:t>
            </a:r>
            <a:r>
              <a:rPr lang="nl-NL" dirty="0" smtClean="0"/>
              <a:t>. 80 </a:t>
            </a:r>
            <a:r>
              <a:rPr lang="nl-NL" dirty="0" err="1" smtClean="0"/>
              <a:t>x</a:t>
            </a:r>
            <a:r>
              <a:rPr lang="nl-NL" dirty="0" smtClean="0"/>
              <a:t> 120 cm</a:t>
            </a:r>
          </a:p>
          <a:p>
            <a:r>
              <a:rPr lang="nl-NL" dirty="0" smtClean="0"/>
              <a:t>Verhuurd</a:t>
            </a:r>
          </a:p>
          <a:p>
            <a:r>
              <a:rPr lang="nl-NL" sz="1200" dirty="0" smtClean="0"/>
              <a:t>Hugo en </a:t>
            </a:r>
            <a:r>
              <a:rPr lang="nl-NL" sz="1200" dirty="0" err="1" smtClean="0"/>
              <a:t>Jocoline</a:t>
            </a:r>
            <a:endParaRPr lang="nl-NL" sz="12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Techniek: gouache op paneel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zelfbeeld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826" y="730861"/>
            <a:ext cx="4159355" cy="4948444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  <p:sp>
        <p:nvSpPr>
          <p:cNvPr id="4" name="Twaalfhoek 3"/>
          <p:cNvSpPr/>
          <p:nvPr/>
        </p:nvSpPr>
        <p:spPr>
          <a:xfrm>
            <a:off x="5657337" y="4812785"/>
            <a:ext cx="182665" cy="182641"/>
          </a:xfrm>
          <a:prstGeom prst="dodecagon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zelfbeeld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075" y="1867156"/>
            <a:ext cx="3350248" cy="3985838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  <p:sp>
        <p:nvSpPr>
          <p:cNvPr id="3" name="Twaalfhoek 2"/>
          <p:cNvSpPr/>
          <p:nvPr/>
        </p:nvSpPr>
        <p:spPr>
          <a:xfrm>
            <a:off x="2941711" y="1908086"/>
            <a:ext cx="182665" cy="182641"/>
          </a:xfrm>
          <a:prstGeom prst="dodecagon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1732602" y="521067"/>
            <a:ext cx="169003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164</a:t>
            </a:r>
          </a:p>
          <a:p>
            <a:r>
              <a:rPr lang="nl-NL" sz="1200" dirty="0" smtClean="0"/>
              <a:t>“zelfbeeld”</a:t>
            </a:r>
          </a:p>
          <a:p>
            <a:r>
              <a:rPr lang="nl-NL" dirty="0" err="1" smtClean="0"/>
              <a:t>Afm</a:t>
            </a:r>
            <a:r>
              <a:rPr lang="nl-NL" dirty="0" smtClean="0"/>
              <a:t>. 36 </a:t>
            </a:r>
            <a:r>
              <a:rPr lang="nl-NL" dirty="0" err="1" smtClean="0"/>
              <a:t>x</a:t>
            </a:r>
            <a:r>
              <a:rPr lang="nl-NL" dirty="0" smtClean="0"/>
              <a:t> 42 cm</a:t>
            </a:r>
          </a:p>
          <a:p>
            <a:r>
              <a:rPr lang="nl-NL" dirty="0" smtClean="0"/>
              <a:t>Prijs: 460 €</a:t>
            </a:r>
          </a:p>
          <a:p>
            <a:r>
              <a:rPr lang="nl-NL" dirty="0" smtClean="0"/>
              <a:t>Verkocht</a:t>
            </a:r>
          </a:p>
          <a:p>
            <a:r>
              <a:rPr lang="nl-NL" sz="1200" dirty="0" smtClean="0"/>
              <a:t>Jan en France</a:t>
            </a:r>
            <a:endParaRPr lang="nl-NL" sz="12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Techniek: gouache op paneel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mijn veilige wereld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665" y="628758"/>
            <a:ext cx="4523354" cy="4523354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 smtClean="0"/>
              <a:t>165</a:t>
            </a:r>
            <a:br>
              <a:rPr lang="en-US" sz="2000" dirty="0" smtClean="0"/>
            </a:br>
            <a:r>
              <a:rPr lang="en-US" sz="2000" dirty="0" smtClean="0"/>
              <a:t>“</a:t>
            </a:r>
            <a:r>
              <a:rPr lang="en-US" sz="2000" dirty="0" err="1" smtClean="0"/>
              <a:t>mijn</a:t>
            </a:r>
            <a:r>
              <a:rPr lang="en-US" sz="2000" dirty="0" smtClean="0"/>
              <a:t> </a:t>
            </a:r>
            <a:r>
              <a:rPr lang="en-US" sz="2000" dirty="0" err="1" smtClean="0"/>
              <a:t>veilige</a:t>
            </a:r>
            <a:r>
              <a:rPr lang="en-US" sz="2000" dirty="0" smtClean="0"/>
              <a:t> </a:t>
            </a:r>
            <a:r>
              <a:rPr lang="en-US" sz="2000" dirty="0" err="1" smtClean="0"/>
              <a:t>wereld</a:t>
            </a:r>
            <a:r>
              <a:rPr lang="en-US" sz="2000" dirty="0" smtClean="0"/>
              <a:t>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35 </a:t>
            </a:r>
            <a:r>
              <a:rPr lang="en-US" sz="2000" dirty="0" err="1" smtClean="0"/>
              <a:t>x</a:t>
            </a:r>
            <a:r>
              <a:rPr lang="en-US" sz="2000" dirty="0" smtClean="0"/>
              <a:t> 35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150 €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gouache op </a:t>
            </a:r>
            <a:r>
              <a:rPr lang="en-US" sz="1200" dirty="0" err="1" smtClean="0"/>
              <a:t>paneel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 descr="mijn veilige wereld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254" y="2696488"/>
            <a:ext cx="3170912" cy="3170912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DSC072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416" y="778050"/>
            <a:ext cx="4851703" cy="4858451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 smtClean="0"/>
              <a:t>166</a:t>
            </a:r>
            <a:br>
              <a:rPr lang="en-US" sz="2000" dirty="0" smtClean="0"/>
            </a:br>
            <a:r>
              <a:rPr lang="en-US" sz="2000" dirty="0" smtClean="0"/>
              <a:t>“</a:t>
            </a:r>
            <a:r>
              <a:rPr lang="en-US" sz="2000" dirty="0" err="1" smtClean="0"/>
              <a:t>compositie</a:t>
            </a:r>
            <a:r>
              <a:rPr lang="en-US" sz="2000" dirty="0" smtClean="0"/>
              <a:t> met rode </a:t>
            </a:r>
            <a:r>
              <a:rPr lang="en-US" sz="2000" dirty="0" err="1" smtClean="0"/>
              <a:t>lijn</a:t>
            </a:r>
            <a:r>
              <a:rPr lang="en-US" sz="2000" dirty="0" smtClean="0"/>
              <a:t>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35 </a:t>
            </a:r>
            <a:r>
              <a:rPr lang="en-US" sz="2000" dirty="0" err="1" smtClean="0"/>
              <a:t>x</a:t>
            </a:r>
            <a:r>
              <a:rPr lang="en-US" sz="2000" dirty="0" smtClean="0"/>
              <a:t> 35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150 €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gouache op </a:t>
            </a:r>
            <a:r>
              <a:rPr lang="en-US" sz="1200" dirty="0" err="1" smtClean="0"/>
              <a:t>paneel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DSC0721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737" y="2747883"/>
            <a:ext cx="3343467" cy="3348117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DSC072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59" y="697956"/>
            <a:ext cx="4675980" cy="5441873"/>
          </a:xfrm>
          <a:prstGeom prst="rect">
            <a:avLst/>
          </a:prstGeom>
          <a:effectLst>
            <a:outerShdw blurRad="4826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 smtClean="0"/>
              <a:t>167</a:t>
            </a:r>
            <a:br>
              <a:rPr lang="en-US" sz="2000" dirty="0" smtClean="0"/>
            </a:br>
            <a:r>
              <a:rPr lang="en-US" sz="2000" dirty="0" smtClean="0"/>
              <a:t>“</a:t>
            </a:r>
            <a:r>
              <a:rPr lang="en-US" sz="2000" dirty="0" err="1" smtClean="0"/>
              <a:t>een</a:t>
            </a:r>
            <a:r>
              <a:rPr lang="en-US" sz="2000" dirty="0" smtClean="0"/>
              <a:t> 8-voudige </a:t>
            </a:r>
            <a:r>
              <a:rPr lang="en-US" sz="2000" dirty="0" err="1" smtClean="0"/>
              <a:t>blik</a:t>
            </a:r>
            <a:r>
              <a:rPr lang="en-US" sz="2000" dirty="0" smtClean="0"/>
              <a:t> op </a:t>
            </a:r>
            <a:r>
              <a:rPr lang="en-US" sz="2000" dirty="0" err="1" smtClean="0"/>
              <a:t>mijn</a:t>
            </a:r>
            <a:r>
              <a:rPr lang="en-US" sz="2000" dirty="0" smtClean="0"/>
              <a:t> </a:t>
            </a:r>
            <a:r>
              <a:rPr lang="en-US" sz="2000" dirty="0" err="1" smtClean="0"/>
              <a:t>wereld</a:t>
            </a:r>
            <a:r>
              <a:rPr lang="en-US" sz="2000" dirty="0" smtClean="0"/>
              <a:t>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36 </a:t>
            </a:r>
            <a:r>
              <a:rPr lang="en-US" sz="2000" dirty="0" err="1" smtClean="0"/>
              <a:t>x</a:t>
            </a:r>
            <a:r>
              <a:rPr lang="en-US" sz="2000" dirty="0" smtClean="0"/>
              <a:t> 42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150 €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gouache op </a:t>
            </a:r>
            <a:r>
              <a:rPr lang="en-US" sz="1200" dirty="0" err="1" smtClean="0"/>
              <a:t>paneel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 descr="DSC0721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1020" y="2610696"/>
            <a:ext cx="2994780" cy="3485304"/>
          </a:xfrm>
          <a:prstGeom prst="rect">
            <a:avLst/>
          </a:prstGeom>
          <a:effectLst>
            <a:outerShdw blurRad="4826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 werelden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346" y="636587"/>
            <a:ext cx="4261026" cy="4923637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 smtClean="0"/>
              <a:t>142</a:t>
            </a:r>
            <a:br>
              <a:rPr lang="en-US" sz="2000" dirty="0" smtClean="0"/>
            </a:br>
            <a:r>
              <a:rPr lang="en-US" sz="2000" dirty="0" smtClean="0"/>
              <a:t>“3 </a:t>
            </a:r>
            <a:r>
              <a:rPr lang="en-US" sz="2000" dirty="0" err="1" smtClean="0"/>
              <a:t>zwemmende</a:t>
            </a:r>
            <a:r>
              <a:rPr lang="en-US" sz="2000" dirty="0" smtClean="0"/>
              <a:t> </a:t>
            </a:r>
            <a:r>
              <a:rPr lang="en-US" sz="2000" dirty="0" err="1" smtClean="0"/>
              <a:t>naakten</a:t>
            </a:r>
            <a:r>
              <a:rPr lang="en-US" sz="2000" dirty="0" smtClean="0"/>
              <a:t>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60 </a:t>
            </a:r>
            <a:r>
              <a:rPr lang="en-US" sz="2000" dirty="0" err="1" smtClean="0"/>
              <a:t>x</a:t>
            </a:r>
            <a:r>
              <a:rPr lang="en-US" sz="2000" dirty="0" smtClean="0"/>
              <a:t> 70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450 €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gouache op board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 descr="3 zwemmende naakten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2500" y="2594006"/>
            <a:ext cx="2803300" cy="3501994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  <p:sp>
        <p:nvSpPr>
          <p:cNvPr id="6" name="Twaalfhoek 5"/>
          <p:cNvSpPr/>
          <p:nvPr/>
        </p:nvSpPr>
        <p:spPr>
          <a:xfrm>
            <a:off x="4702095" y="5502918"/>
            <a:ext cx="182665" cy="182641"/>
          </a:xfrm>
          <a:prstGeom prst="dodecagon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4017634" y="5753325"/>
            <a:ext cx="1368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>
                    <a:lumMod val="65000"/>
                  </a:schemeClr>
                </a:solidFill>
                <a:latin typeface="Verdana"/>
                <a:cs typeface="Verdana"/>
              </a:rPr>
              <a:t>Floor&amp;Ben</a:t>
            </a:r>
            <a:endParaRPr lang="nl-NL" dirty="0">
              <a:solidFill>
                <a:schemeClr val="bg1">
                  <a:lumMod val="65000"/>
                </a:schemeClr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 smtClean="0"/>
              <a:t>168</a:t>
            </a:r>
            <a:br>
              <a:rPr lang="en-US" sz="2000" dirty="0" smtClean="0"/>
            </a:br>
            <a:r>
              <a:rPr lang="en-US" sz="2000" dirty="0" smtClean="0"/>
              <a:t>“2 </a:t>
            </a:r>
            <a:r>
              <a:rPr lang="en-US" sz="2000" dirty="0" err="1" smtClean="0"/>
              <a:t>werelden</a:t>
            </a:r>
            <a:r>
              <a:rPr lang="en-US" sz="2000" dirty="0" smtClean="0"/>
              <a:t>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36 </a:t>
            </a:r>
            <a:r>
              <a:rPr lang="en-US" sz="2000" dirty="0" err="1" smtClean="0"/>
              <a:t>x</a:t>
            </a:r>
            <a:r>
              <a:rPr lang="en-US" sz="2000" dirty="0" smtClean="0"/>
              <a:t> 42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200 €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gouache op </a:t>
            </a:r>
            <a:r>
              <a:rPr lang="en-US" sz="1200" dirty="0" err="1" smtClean="0"/>
              <a:t>paneel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2 werelden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8432" y="2516976"/>
            <a:ext cx="3097368" cy="3579024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Laatste filmrol -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304" y="679437"/>
            <a:ext cx="4300871" cy="5155317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 smtClean="0"/>
              <a:t>169</a:t>
            </a:r>
            <a:br>
              <a:rPr lang="en-US" sz="2000" dirty="0" smtClean="0"/>
            </a:br>
            <a:r>
              <a:rPr lang="en-US" sz="2000" dirty="0" smtClean="0"/>
              <a:t>“de </a:t>
            </a:r>
            <a:r>
              <a:rPr lang="en-US" sz="2000" dirty="0" err="1" smtClean="0"/>
              <a:t>ouderdom</a:t>
            </a:r>
            <a:r>
              <a:rPr lang="en-US" sz="2000" dirty="0" smtClean="0"/>
              <a:t>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30 </a:t>
            </a:r>
            <a:r>
              <a:rPr lang="en-US" sz="2000" dirty="0" err="1" smtClean="0"/>
              <a:t>x</a:t>
            </a:r>
            <a:r>
              <a:rPr lang="en-US" sz="2000" dirty="0" smtClean="0"/>
              <a:t> 40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250 €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gouache op </a:t>
            </a:r>
            <a:r>
              <a:rPr lang="en-US" sz="1200" dirty="0" err="1" smtClean="0"/>
              <a:t>paneel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 descr="Laatste filmrol -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6754" y="2561072"/>
            <a:ext cx="2949046" cy="3534928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een venster op mijn wereld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310" y="911046"/>
            <a:ext cx="3599631" cy="4587393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  <p:sp>
        <p:nvSpPr>
          <p:cNvPr id="4" name="Twaalfhoek 3"/>
          <p:cNvSpPr/>
          <p:nvPr/>
        </p:nvSpPr>
        <p:spPr>
          <a:xfrm>
            <a:off x="5342542" y="4950135"/>
            <a:ext cx="182665" cy="182641"/>
          </a:xfrm>
          <a:prstGeom prst="dodecagon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een venster op mijn wereld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6772" y="1946226"/>
            <a:ext cx="3051409" cy="3888735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  <p:sp>
        <p:nvSpPr>
          <p:cNvPr id="3" name="Twaalfhoek 2"/>
          <p:cNvSpPr/>
          <p:nvPr/>
        </p:nvSpPr>
        <p:spPr>
          <a:xfrm>
            <a:off x="8186558" y="5264947"/>
            <a:ext cx="182665" cy="182641"/>
          </a:xfrm>
          <a:prstGeom prst="dodecagon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1856468" y="607911"/>
            <a:ext cx="201156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170</a:t>
            </a:r>
          </a:p>
          <a:p>
            <a:r>
              <a:rPr lang="nl-NL" sz="1200" dirty="0" smtClean="0"/>
              <a:t>“een venster op mijn wereld”</a:t>
            </a:r>
          </a:p>
          <a:p>
            <a:r>
              <a:rPr lang="nl-NL" dirty="0" err="1" smtClean="0"/>
              <a:t>Afm</a:t>
            </a:r>
            <a:r>
              <a:rPr lang="nl-NL" dirty="0" smtClean="0"/>
              <a:t>. 39 </a:t>
            </a:r>
            <a:r>
              <a:rPr lang="nl-NL" dirty="0" err="1" smtClean="0"/>
              <a:t>x</a:t>
            </a:r>
            <a:r>
              <a:rPr lang="nl-NL" dirty="0" smtClean="0"/>
              <a:t> 45 cm</a:t>
            </a:r>
          </a:p>
          <a:p>
            <a:r>
              <a:rPr lang="nl-NL" dirty="0" smtClean="0"/>
              <a:t>Prijs: 460 €</a:t>
            </a:r>
          </a:p>
          <a:p>
            <a:r>
              <a:rPr lang="nl-NL" dirty="0" smtClean="0"/>
              <a:t>verkocht</a:t>
            </a:r>
            <a:endParaRPr lang="nl-NL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Techniek: gouache op paneel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haar wereld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826" y="823913"/>
            <a:ext cx="4432370" cy="4867343"/>
          </a:xfrm>
          <a:prstGeom prst="rect">
            <a:avLst/>
          </a:prstGeom>
          <a:effectLst>
            <a:outerShdw blurRad="4826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 smtClean="0"/>
              <a:t>171</a:t>
            </a:r>
            <a:br>
              <a:rPr lang="en-US" sz="2000" dirty="0" smtClean="0"/>
            </a:br>
            <a:r>
              <a:rPr lang="en-US" sz="2000" dirty="0" smtClean="0"/>
              <a:t>“</a:t>
            </a:r>
            <a:r>
              <a:rPr lang="en-US" sz="2000" dirty="0" err="1" smtClean="0"/>
              <a:t>haar</a:t>
            </a:r>
            <a:r>
              <a:rPr lang="en-US" sz="2000" dirty="0" smtClean="0"/>
              <a:t> </a:t>
            </a:r>
            <a:r>
              <a:rPr lang="en-US" sz="2000" dirty="0" err="1" smtClean="0"/>
              <a:t>wereld</a:t>
            </a:r>
            <a:r>
              <a:rPr lang="en-US" sz="2000" dirty="0" smtClean="0"/>
              <a:t>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36 </a:t>
            </a:r>
            <a:r>
              <a:rPr lang="en-US" sz="2000" dirty="0" err="1" smtClean="0"/>
              <a:t>x</a:t>
            </a:r>
            <a:r>
              <a:rPr lang="en-US" sz="2000" dirty="0" smtClean="0"/>
              <a:t> 42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250 €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gouache op </a:t>
            </a:r>
            <a:r>
              <a:rPr lang="en-US" sz="1200" dirty="0" err="1" smtClean="0"/>
              <a:t>paneel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haar wereld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4846" y="2792196"/>
            <a:ext cx="3160954" cy="3471156"/>
          </a:xfrm>
          <a:prstGeom prst="rect">
            <a:avLst/>
          </a:prstGeom>
          <a:effectLst>
            <a:outerShdw blurRad="4826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173 - stempelcompositie 2 afm. 65x50 cm prijs 280€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019" y="888747"/>
            <a:ext cx="6464300" cy="48133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 smtClean="0"/>
              <a:t>172</a:t>
            </a:r>
            <a:br>
              <a:rPr lang="en-US" sz="2000" dirty="0" smtClean="0"/>
            </a:br>
            <a:r>
              <a:rPr lang="en-US" sz="2000" dirty="0" smtClean="0"/>
              <a:t>“</a:t>
            </a:r>
            <a:r>
              <a:rPr lang="en-US" sz="2000" dirty="0" err="1" smtClean="0"/>
              <a:t>stempelcompositie</a:t>
            </a:r>
            <a:r>
              <a:rPr lang="en-US" sz="2000" dirty="0" smtClean="0"/>
              <a:t> 3”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65 </a:t>
            </a:r>
            <a:r>
              <a:rPr lang="en-US" sz="2000" dirty="0" err="1" smtClean="0"/>
              <a:t>x</a:t>
            </a:r>
            <a:r>
              <a:rPr lang="en-US" sz="2000" dirty="0" smtClean="0"/>
              <a:t> 50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250 €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</a:t>
            </a:r>
            <a:r>
              <a:rPr lang="en-US" sz="1200" dirty="0" err="1" smtClean="0"/>
              <a:t>stempelen</a:t>
            </a:r>
            <a:r>
              <a:rPr lang="en-US" sz="1200" dirty="0" smtClean="0"/>
              <a:t> met gouache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 descr="173 - stempelcompositie 2 afm. 65x50 cm prijs 280€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6739" y="2626876"/>
            <a:ext cx="4659061" cy="3469124"/>
          </a:xfrm>
          <a:prstGeom prst="rect">
            <a:avLst/>
          </a:prstGeom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175 - stempelcompositie 4 afm. 65x50 cm prijs 300€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987" y="752967"/>
            <a:ext cx="6464300" cy="49911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verdwenen 3-eenheid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393" y="619018"/>
            <a:ext cx="5060287" cy="5060287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173</a:t>
            </a:r>
            <a:br>
              <a:rPr lang="en-US" sz="2000" dirty="0" smtClean="0"/>
            </a:br>
            <a:r>
              <a:rPr lang="en-US" sz="2000" dirty="0" smtClean="0"/>
              <a:t>“</a:t>
            </a:r>
            <a:r>
              <a:rPr lang="en-US" sz="2000" dirty="0" err="1" smtClean="0"/>
              <a:t>stempelcompositie</a:t>
            </a:r>
            <a:r>
              <a:rPr lang="en-US" sz="2000" dirty="0" smtClean="0"/>
              <a:t> 4”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65 </a:t>
            </a:r>
            <a:r>
              <a:rPr lang="en-US" sz="2000" dirty="0" err="1" smtClean="0"/>
              <a:t>x</a:t>
            </a:r>
            <a:r>
              <a:rPr lang="en-US" sz="2000" dirty="0" smtClean="0"/>
              <a:t> 50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250 €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</a:t>
            </a:r>
            <a:r>
              <a:rPr lang="en-US" sz="1200" dirty="0" err="1" smtClean="0"/>
              <a:t>stempelen</a:t>
            </a:r>
            <a:r>
              <a:rPr lang="en-US" sz="1200" dirty="0" smtClean="0"/>
              <a:t> met gouache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175 - stempelcompositie 4 afm. 65x50 cm prijs 300€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3854" y="2491811"/>
            <a:ext cx="4371946" cy="3375589"/>
          </a:xfrm>
          <a:prstGeom prst="rect">
            <a:avLst/>
          </a:prstGeom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176 - stempelcompositie 5 afm. 65x50 cm prijs 370€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567" y="721265"/>
            <a:ext cx="6642100" cy="49403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174</a:t>
            </a:r>
            <a:br>
              <a:rPr lang="en-US" sz="2000" dirty="0" smtClean="0"/>
            </a:br>
            <a:r>
              <a:rPr lang="en-US" sz="2000" dirty="0" smtClean="0"/>
              <a:t>“</a:t>
            </a:r>
            <a:r>
              <a:rPr lang="en-US" sz="2000" dirty="0" err="1" smtClean="0"/>
              <a:t>stempelcompositie</a:t>
            </a:r>
            <a:r>
              <a:rPr lang="en-US" sz="2000" dirty="0" smtClean="0"/>
              <a:t> 5”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65 </a:t>
            </a:r>
            <a:r>
              <a:rPr lang="en-US" sz="2000" dirty="0" err="1" smtClean="0"/>
              <a:t>x</a:t>
            </a:r>
            <a:r>
              <a:rPr lang="en-US" sz="2000" dirty="0" smtClean="0"/>
              <a:t> 50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250 €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</a:t>
            </a:r>
            <a:r>
              <a:rPr lang="en-US" sz="1200" dirty="0" err="1" smtClean="0"/>
              <a:t>stempelen</a:t>
            </a:r>
            <a:r>
              <a:rPr lang="en-US" sz="1200" dirty="0" smtClean="0"/>
              <a:t> met gouache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 descr="176 - stempelcompositie 5 afm. 65x50 cm prijs 370€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9933" y="2404432"/>
            <a:ext cx="4655867" cy="3462968"/>
          </a:xfrm>
          <a:prstGeom prst="rect">
            <a:avLst/>
          </a:prstGeom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177 - stempelcompositie 6 afm. 65x50 cm prijs 370€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7" y="410654"/>
            <a:ext cx="6692900" cy="49149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175</a:t>
            </a:r>
            <a:br>
              <a:rPr lang="en-US" sz="2000" dirty="0" smtClean="0"/>
            </a:br>
            <a:r>
              <a:rPr lang="en-US" sz="2000" dirty="0" smtClean="0"/>
              <a:t>“</a:t>
            </a:r>
            <a:r>
              <a:rPr lang="en-US" sz="2000" dirty="0" err="1" smtClean="0"/>
              <a:t>stempelcompositie</a:t>
            </a:r>
            <a:r>
              <a:rPr lang="en-US" sz="2000" dirty="0" smtClean="0"/>
              <a:t> 6”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65 </a:t>
            </a:r>
            <a:r>
              <a:rPr lang="en-US" sz="2000" dirty="0" err="1" smtClean="0"/>
              <a:t>x</a:t>
            </a:r>
            <a:r>
              <a:rPr lang="en-US" sz="2000" dirty="0" smtClean="0"/>
              <a:t> 50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250 €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</a:t>
            </a:r>
            <a:r>
              <a:rPr lang="en-US" sz="1200" dirty="0" err="1" smtClean="0"/>
              <a:t>stempelen</a:t>
            </a:r>
            <a:r>
              <a:rPr lang="en-US" sz="1200" dirty="0" smtClean="0"/>
              <a:t> met gouache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177 - stempelcompositie 6 afm. 65x50 cm prijs 370€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1603" y="2751646"/>
            <a:ext cx="4554197" cy="3344354"/>
          </a:xfrm>
          <a:prstGeom prst="rect">
            <a:avLst/>
          </a:prstGeom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178 - stempelcompositie 7 afm. 65x50 cm prijs 240€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23" y="660914"/>
            <a:ext cx="6311900" cy="49403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176</a:t>
            </a:r>
            <a:br>
              <a:rPr lang="en-US" sz="2000" dirty="0" smtClean="0"/>
            </a:br>
            <a:r>
              <a:rPr lang="en-US" sz="2000" dirty="0" smtClean="0"/>
              <a:t>“</a:t>
            </a:r>
            <a:r>
              <a:rPr lang="en-US" sz="2000" dirty="0" err="1" smtClean="0"/>
              <a:t>stempelcompositie</a:t>
            </a:r>
            <a:r>
              <a:rPr lang="en-US" sz="2000" dirty="0" smtClean="0"/>
              <a:t> 7”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65 </a:t>
            </a:r>
            <a:r>
              <a:rPr lang="en-US" sz="2000" dirty="0" err="1" smtClean="0"/>
              <a:t>x</a:t>
            </a:r>
            <a:r>
              <a:rPr lang="en-US" sz="2000" dirty="0" smtClean="0"/>
              <a:t> 50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250 €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</a:t>
            </a:r>
            <a:r>
              <a:rPr lang="en-US" sz="1200" dirty="0" err="1" smtClean="0"/>
              <a:t>stempelen</a:t>
            </a:r>
            <a:r>
              <a:rPr lang="en-US" sz="1200" dirty="0" smtClean="0"/>
              <a:t> met gouache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 descr="178 - stempelcompositie 7 afm. 65x50 cm prijs 240€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496" y="2693382"/>
            <a:ext cx="4347304" cy="3402618"/>
          </a:xfrm>
          <a:prstGeom prst="rect">
            <a:avLst/>
          </a:prstGeom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179 - stempelcompositie 8 afm. 65x50 cm prijs 370€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700" y="663876"/>
            <a:ext cx="6311900" cy="50165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177</a:t>
            </a:r>
            <a:br>
              <a:rPr lang="en-US" sz="2000" dirty="0" smtClean="0"/>
            </a:br>
            <a:r>
              <a:rPr lang="en-US" sz="2000" dirty="0" smtClean="0"/>
              <a:t>“</a:t>
            </a:r>
            <a:r>
              <a:rPr lang="en-US" sz="2000" dirty="0" err="1" smtClean="0"/>
              <a:t>stempelcompositie</a:t>
            </a:r>
            <a:r>
              <a:rPr lang="en-US" sz="2000" dirty="0" smtClean="0"/>
              <a:t> 8”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65 </a:t>
            </a:r>
            <a:r>
              <a:rPr lang="en-US" sz="2000" dirty="0" err="1" smtClean="0"/>
              <a:t>x</a:t>
            </a:r>
            <a:r>
              <a:rPr lang="en-US" sz="2000" dirty="0" smtClean="0"/>
              <a:t> 50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250 €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</a:t>
            </a:r>
            <a:r>
              <a:rPr lang="en-US" sz="1200" dirty="0" err="1" smtClean="0"/>
              <a:t>stempelen</a:t>
            </a:r>
            <a:r>
              <a:rPr lang="en-US" sz="1200" dirty="0" smtClean="0"/>
              <a:t> met gouache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179 - stempelcompositie 8 afm. 65x50 cm prijs 370€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9452" y="2864194"/>
            <a:ext cx="4066348" cy="3231806"/>
          </a:xfrm>
          <a:prstGeom prst="rect">
            <a:avLst/>
          </a:prstGeom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180 - stempelcompositie 1 afm. 65x50 cm prijs 240€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617" y="680036"/>
            <a:ext cx="6195670" cy="4923865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verdwenen 3-eenheid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0771" y="1859602"/>
            <a:ext cx="4091091" cy="4091091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  <p:sp>
        <p:nvSpPr>
          <p:cNvPr id="3" name="Twaalfhoek 2"/>
          <p:cNvSpPr/>
          <p:nvPr/>
        </p:nvSpPr>
        <p:spPr>
          <a:xfrm>
            <a:off x="2987002" y="1859602"/>
            <a:ext cx="182665" cy="182641"/>
          </a:xfrm>
          <a:prstGeom prst="dodecagon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1673311" y="423367"/>
            <a:ext cx="19240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143</a:t>
            </a:r>
            <a:endParaRPr lang="nl-NL" sz="1200" dirty="0" smtClean="0"/>
          </a:p>
          <a:p>
            <a:r>
              <a:rPr lang="nl-NL" sz="1200" dirty="0" smtClean="0"/>
              <a:t>“verdwenen 3-eenheid”</a:t>
            </a:r>
          </a:p>
          <a:p>
            <a:r>
              <a:rPr lang="nl-NL" dirty="0" err="1" smtClean="0"/>
              <a:t>Afm</a:t>
            </a:r>
            <a:r>
              <a:rPr lang="nl-NL" dirty="0" smtClean="0"/>
              <a:t>. 120 </a:t>
            </a:r>
            <a:r>
              <a:rPr lang="nl-NL" dirty="0" err="1" smtClean="0"/>
              <a:t>x</a:t>
            </a:r>
            <a:r>
              <a:rPr lang="nl-NL" dirty="0" smtClean="0"/>
              <a:t> 120 cm</a:t>
            </a:r>
          </a:p>
          <a:p>
            <a:r>
              <a:rPr lang="nl-NL" dirty="0" smtClean="0"/>
              <a:t>Prijs: 1400 €</a:t>
            </a:r>
          </a:p>
          <a:p>
            <a:r>
              <a:rPr lang="nl-NL" dirty="0" smtClean="0"/>
              <a:t>Verhuurd</a:t>
            </a:r>
          </a:p>
          <a:p>
            <a:r>
              <a:rPr lang="nl-NL" sz="1200" dirty="0" err="1" smtClean="0"/>
              <a:t>Baukje</a:t>
            </a:r>
            <a:r>
              <a:rPr lang="nl-NL" sz="1200" dirty="0" smtClean="0"/>
              <a:t> en Roger</a:t>
            </a:r>
            <a:endParaRPr lang="nl-NL" sz="12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Techniek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gouache op </a:t>
            </a:r>
            <a:r>
              <a:rPr lang="en-US" sz="1200" dirty="0" err="1" smtClean="0"/>
              <a:t>linnen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178</a:t>
            </a:r>
            <a:br>
              <a:rPr lang="en-US" sz="2000" dirty="0" smtClean="0"/>
            </a:br>
            <a:r>
              <a:rPr lang="en-US" sz="2000" dirty="0" smtClean="0"/>
              <a:t>“</a:t>
            </a:r>
            <a:r>
              <a:rPr lang="en-US" sz="2000" dirty="0" err="1" smtClean="0"/>
              <a:t>stempelcompositie</a:t>
            </a:r>
            <a:r>
              <a:rPr lang="en-US" sz="2000" dirty="0" smtClean="0"/>
              <a:t> 1”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65 </a:t>
            </a:r>
            <a:r>
              <a:rPr lang="en-US" sz="2000" dirty="0" err="1" smtClean="0"/>
              <a:t>x</a:t>
            </a:r>
            <a:r>
              <a:rPr lang="en-US" sz="2000" dirty="0" smtClean="0"/>
              <a:t> 50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250 €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</a:t>
            </a:r>
            <a:r>
              <a:rPr lang="en-US" sz="1200" dirty="0" err="1" smtClean="0"/>
              <a:t>stempelen</a:t>
            </a:r>
            <a:r>
              <a:rPr lang="en-US" sz="1200" dirty="0" smtClean="0"/>
              <a:t> met gouache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180 - stempelcompositie 1 afm. 65x50 cm prijs 240€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011" y="2379512"/>
            <a:ext cx="4388789" cy="3487888"/>
          </a:xfrm>
          <a:prstGeom prst="rect">
            <a:avLst/>
          </a:prstGeom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rijvend naakt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589" y="782654"/>
            <a:ext cx="3928077" cy="5158617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1002</Words>
  <Application>Microsoft Macintosh PowerPoint</Application>
  <PresentationFormat>Diavoorstelling (4:3)</PresentationFormat>
  <Paragraphs>708</Paragraphs>
  <Slides>80</Slides>
  <Notes>32</Notes>
  <HiddenSlides>0</HiddenSlides>
  <MMClips>0</MMClips>
  <ScaleCrop>false</ScaleCrop>
  <HeadingPairs>
    <vt:vector size="4" baseType="variant">
      <vt:variant>
        <vt:lpstr>Ontwerpsjabloon</vt:lpstr>
      </vt:variant>
      <vt:variant>
        <vt:i4>1</vt:i4>
      </vt:variant>
      <vt:variant>
        <vt:lpstr>Diatitels</vt:lpstr>
      </vt:variant>
      <vt:variant>
        <vt:i4>80</vt:i4>
      </vt:variant>
    </vt:vector>
  </HeadingPairs>
  <TitlesOfParts>
    <vt:vector size="81" baseType="lpstr">
      <vt:lpstr>Office-thema</vt:lpstr>
      <vt:lpstr>Dia 1</vt:lpstr>
      <vt:lpstr>Dit zijn allemaal werkstukken die ik gemaakt heb in 1996 t/m 1998    Al deze werken zijn te huur voor  2% van de aangegeven verkoopprijs.  Daarvoor kunt u het werk 3 maanden in huis hangen.                                       </vt:lpstr>
      <vt:lpstr>Dia 3</vt:lpstr>
      <vt:lpstr>Dia 4</vt:lpstr>
      <vt:lpstr>Dia 5</vt:lpstr>
      <vt:lpstr>142 “3 zwemmende naakten”  afm. 60 x 70 cm  prijs 450 €</vt:lpstr>
      <vt:lpstr>Dia 7</vt:lpstr>
      <vt:lpstr>Dia 8</vt:lpstr>
      <vt:lpstr>Dia 9</vt:lpstr>
      <vt:lpstr>144 “drijvend naakt”  afm. 60 x 80 cm  prijs 480 €</vt:lpstr>
      <vt:lpstr>Dia 11</vt:lpstr>
      <vt:lpstr>Dia 12</vt:lpstr>
      <vt:lpstr>Dia 13</vt:lpstr>
      <vt:lpstr>146 “vrouwelijk naakt”  afm. 60 x 80 cm  prijs 500 €</vt:lpstr>
      <vt:lpstr>Dia 15</vt:lpstr>
      <vt:lpstr>Dia 16</vt:lpstr>
      <vt:lpstr>Dia 17</vt:lpstr>
      <vt:lpstr> “waterrimpels”  afm. 100 x 100 cm  prijs 1500 €</vt:lpstr>
      <vt:lpstr>Dia 19</vt:lpstr>
      <vt:lpstr>148 “2 figuren op de vloedlijn”  afm. 60 x 180 cm  prijs 1650 €</vt:lpstr>
      <vt:lpstr>Dia 21</vt:lpstr>
      <vt:lpstr>149 “every home its own story”  afm. 45 x 45 cm  prijs 200 €</vt:lpstr>
      <vt:lpstr>Dia 23</vt:lpstr>
      <vt:lpstr>150 “every home its own story 2”  afm. 45 x 45 cm  prijs 200 €</vt:lpstr>
      <vt:lpstr>Dia 25</vt:lpstr>
      <vt:lpstr>151 “gebroken glas”  afm. 60 x 80 cm  prijs 350 €</vt:lpstr>
      <vt:lpstr>Dia 27</vt:lpstr>
      <vt:lpstr>152 “naakte vormen achter gebroken glas”  afm. 60 x 80 cm  prijs 350 €</vt:lpstr>
      <vt:lpstr>Dia 29</vt:lpstr>
      <vt:lpstr>153 “versluierd raam”  afm. 60 x 80 cm  prijs 350 €</vt:lpstr>
      <vt:lpstr>Dia 31</vt:lpstr>
      <vt:lpstr>154 “zelfportret”  afm. 60 x 80 cm  prijs 350 €</vt:lpstr>
      <vt:lpstr>Dia 33</vt:lpstr>
      <vt:lpstr>155 “zonder titel”  afm. 60 x 80 cm  prijs 350 €</vt:lpstr>
      <vt:lpstr>Dia 35</vt:lpstr>
      <vt:lpstr>156 “droombeelden”  afm. 60 x 80 cm  prijs 350 €</vt:lpstr>
      <vt:lpstr>Dia 37</vt:lpstr>
      <vt:lpstr>157 “nachtlandschap door glasscherven”  afm. 60 x 80 cm  prijs 350 €</vt:lpstr>
      <vt:lpstr>Dia 39</vt:lpstr>
      <vt:lpstr>158 “zwarte gaten”  afm. 60 x 80 cm  prijs 350 €</vt:lpstr>
      <vt:lpstr>Dia 41</vt:lpstr>
      <vt:lpstr>Dia 42</vt:lpstr>
      <vt:lpstr>Dia 43</vt:lpstr>
      <vt:lpstr>160 “geborgenheid zoekend”  afm. 120 x 120 cm  prijs 2150 €</vt:lpstr>
      <vt:lpstr>Dia 45</vt:lpstr>
      <vt:lpstr>161 “Ijsland bij herhaling”  afm. 120 x 140 cm  prijs 2500 €</vt:lpstr>
      <vt:lpstr>Dia 47</vt:lpstr>
      <vt:lpstr>162 “een carre tulpen”  afm. 120 x 120 cm  prijs 2100 € verhuurd Kiki en Marc</vt:lpstr>
      <vt:lpstr>Dia 49</vt:lpstr>
      <vt:lpstr>Dia 50</vt:lpstr>
      <vt:lpstr>Dia 51</vt:lpstr>
      <vt:lpstr>Dia 52</vt:lpstr>
      <vt:lpstr>Dia 53</vt:lpstr>
      <vt:lpstr>165 “mijn veilige wereld”  afm. 35 x 35 cm  prijs 150 €</vt:lpstr>
      <vt:lpstr>Dia 55</vt:lpstr>
      <vt:lpstr>166 “compositie met rode lijn”  afm. 35 x 35 cm  prijs 150 €</vt:lpstr>
      <vt:lpstr>Dia 57</vt:lpstr>
      <vt:lpstr>167 “een 8-voudige blik op mijn wereld”  afm. 36 x 42 cm  prijs 150 €</vt:lpstr>
      <vt:lpstr>Dia 59</vt:lpstr>
      <vt:lpstr>168 “2 werelden”  afm. 36 x 42 cm  prijs 200 €</vt:lpstr>
      <vt:lpstr>Dia 61</vt:lpstr>
      <vt:lpstr>169 “de ouderdom”  afm. 30 x 40 cm  prijs 250 €</vt:lpstr>
      <vt:lpstr>Dia 63</vt:lpstr>
      <vt:lpstr>Dia 64</vt:lpstr>
      <vt:lpstr>Dia 65</vt:lpstr>
      <vt:lpstr>171 “haar wereld”  afm. 36 x 42 cm  prijs 250 €</vt:lpstr>
      <vt:lpstr>Dia 67</vt:lpstr>
      <vt:lpstr>172 “stempelcompositie 3”  afm. 65 x 50 cm  prijs 250 €</vt:lpstr>
      <vt:lpstr>Dia 69</vt:lpstr>
      <vt:lpstr>173 “stempelcompositie 4”  afm. 65 x 50 cm  prijs 250 €</vt:lpstr>
      <vt:lpstr>Dia 71</vt:lpstr>
      <vt:lpstr>174 “stempelcompositie 5”  afm. 65 x 50 cm  prijs 250 €</vt:lpstr>
      <vt:lpstr>Dia 73</vt:lpstr>
      <vt:lpstr>175 “stempelcompositie 6”  afm. 65 x 50 cm  prijs 250 €</vt:lpstr>
      <vt:lpstr>Dia 75</vt:lpstr>
      <vt:lpstr>176 “stempelcompositie 7”  afm. 65 x 50 cm  prijs 250 €</vt:lpstr>
      <vt:lpstr>Dia 77</vt:lpstr>
      <vt:lpstr>177 “stempelcompositie 8”  afm. 65 x 50 cm  prijs 250 €</vt:lpstr>
      <vt:lpstr>Dia 79</vt:lpstr>
      <vt:lpstr>178 “stempelcompositie 1”  afm. 65 x 50 cm  prijs 250 €</vt:lpstr>
    </vt:vector>
  </TitlesOfParts>
  <Company>*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Ad Verhagen</dc:creator>
  <cp:lastModifiedBy>Ad Verhagen</cp:lastModifiedBy>
  <cp:revision>27</cp:revision>
  <dcterms:created xsi:type="dcterms:W3CDTF">2017-06-30T10:18:54Z</dcterms:created>
  <dcterms:modified xsi:type="dcterms:W3CDTF">2017-06-30T10:24:36Z</dcterms:modified>
</cp:coreProperties>
</file>