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9"/>
  </p:notesMasterIdLst>
  <p:sldIdLst>
    <p:sldId id="257" r:id="rId2"/>
    <p:sldId id="269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295" r:id="rId48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4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243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2EA3C-EDD3-E141-A2FA-0AC3E117C58A}" type="datetimeFigureOut">
              <a:rPr lang="nl-NL" smtClean="0"/>
              <a:pPr/>
              <a:t>30-10-2017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3ED29-F4F6-7D41-9B26-F4F4E787AE9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FB2B7B-3C1A-5842-BB65-24B5FB37C278}" type="slidenum">
              <a:rPr 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1</a:t>
            </a:fld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39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5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283 - naakt in sneeuw-</a:t>
            </a:r>
            <a:br>
              <a:rPr lang="en-US" sz="5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</a:br>
            <a:r>
              <a:rPr lang="en-US" sz="5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landschap afm. 63x70 cm prijs 400€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B7635-4AE4-F34D-9CF6-F8F86EEC832C}" type="slidenum">
              <a:rPr 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2</a:t>
            </a:fld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FB2B7B-3C1A-5842-BB65-24B5FB37C278}" type="slidenum">
              <a:rPr 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3</a:t>
            </a:fld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39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5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283 - naakt in sneeuw-</a:t>
            </a:r>
            <a:br>
              <a:rPr lang="en-US" sz="5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</a:br>
            <a:r>
              <a:rPr lang="en-US" sz="5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landschap afm. 63x70 cm prijs 400€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C780D5-D333-F74C-AD0E-CBBD2616DF67}" type="slidenum">
              <a:rPr 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4</a:t>
            </a:fld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59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98DA73-1583-4244-9B2A-87F7F067F5C6}" type="slidenum">
              <a:rPr 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5</a:t>
            </a:fld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80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5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283 - naakt in sneeuw-</a:t>
            </a:r>
            <a:br>
              <a:rPr lang="en-US" sz="5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</a:br>
            <a:r>
              <a:rPr lang="en-US" sz="5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landschap afm. 63x70 cm prijs 400€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AE8B13-772C-1841-8470-97AFFC6A9F01}" type="slidenum">
              <a:rPr 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6</a:t>
            </a:fld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00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C2755A-F30D-4743-969E-D4F194EDFB5D}" type="slidenum">
              <a:rPr 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47</a:t>
            </a:fld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B59-7357-B34F-B158-A6245F62C4C7}" type="datetimeFigureOut">
              <a:rPr lang="nl-NL" smtClean="0"/>
              <a:pPr/>
              <a:t>30-10-2017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B59-7357-B34F-B158-A6245F62C4C7}" type="datetimeFigureOut">
              <a:rPr lang="nl-NL" smtClean="0"/>
              <a:pPr/>
              <a:t>30-10-2017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B59-7357-B34F-B158-A6245F62C4C7}" type="datetimeFigureOut">
              <a:rPr lang="nl-NL" smtClean="0"/>
              <a:pPr/>
              <a:t>30-10-2017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7716E-9BCB-A24B-BC59-E6AD379A79F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62D97-FA4A-E34D-B11E-46CD4EDD6C3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B59-7357-B34F-B158-A6245F62C4C7}" type="datetimeFigureOut">
              <a:rPr lang="nl-NL" smtClean="0"/>
              <a:pPr/>
              <a:t>30-10-2017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B59-7357-B34F-B158-A6245F62C4C7}" type="datetimeFigureOut">
              <a:rPr lang="nl-NL" smtClean="0"/>
              <a:pPr/>
              <a:t>30-10-2017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B59-7357-B34F-B158-A6245F62C4C7}" type="datetimeFigureOut">
              <a:rPr lang="nl-NL" smtClean="0"/>
              <a:pPr/>
              <a:t>30-10-2017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B59-7357-B34F-B158-A6245F62C4C7}" type="datetimeFigureOut">
              <a:rPr lang="nl-NL" smtClean="0"/>
              <a:pPr/>
              <a:t>30-10-2017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B59-7357-B34F-B158-A6245F62C4C7}" type="datetimeFigureOut">
              <a:rPr lang="nl-NL" smtClean="0"/>
              <a:pPr/>
              <a:t>30-10-2017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B59-7357-B34F-B158-A6245F62C4C7}" type="datetimeFigureOut">
              <a:rPr lang="nl-NL" smtClean="0"/>
              <a:pPr/>
              <a:t>30-10-2017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B59-7357-B34F-B158-A6245F62C4C7}" type="datetimeFigureOut">
              <a:rPr lang="nl-NL" smtClean="0"/>
              <a:pPr/>
              <a:t>30-10-2017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B59-7357-B34F-B158-A6245F62C4C7}" type="datetimeFigureOut">
              <a:rPr lang="nl-NL" smtClean="0"/>
              <a:pPr/>
              <a:t>30-10-2017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5">
            <a:alphaModFix amt="4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5BB59-7357-B34F-B158-A6245F62C4C7}" type="datetimeFigureOut">
              <a:rPr lang="nl-NL" smtClean="0"/>
              <a:pPr/>
              <a:t>30-10-2017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SC_647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33400"/>
            <a:ext cx="5791200" cy="5661025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hthoek 3"/>
          <p:cNvSpPr>
            <a:spLocks noChangeArrowheads="1"/>
          </p:cNvSpPr>
          <p:nvPr/>
        </p:nvSpPr>
        <p:spPr bwMode="auto">
          <a:xfrm>
            <a:off x="609600" y="685800"/>
            <a:ext cx="45720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440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“Icelandic mountain”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46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64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450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// 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9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 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endParaRPr lang="en-US" sz="14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134147" name="Rectangle 3"/>
          <p:cNvSpPr txBox="1">
            <a:spLocks noChangeArrowheads="1"/>
          </p:cNvSpPr>
          <p:nvPr/>
        </p:nvSpPr>
        <p:spPr bwMode="auto">
          <a:xfrm>
            <a:off x="381000" y="1981200"/>
            <a:ext cx="4572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>
              <a:solidFill>
                <a:srgbClr val="7F7F7F"/>
              </a:solidFill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 op board met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fotocombinatie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</a:p>
        </p:txBody>
      </p:sp>
      <p:pic>
        <p:nvPicPr>
          <p:cNvPr id="6" name="Afbeelding 5" descr="DSC_07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981200"/>
            <a:ext cx="3054239" cy="4296544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88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09600"/>
            <a:ext cx="7392988" cy="5637213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hthoek 3"/>
          <p:cNvSpPr>
            <a:spLocks noChangeArrowheads="1"/>
          </p:cNvSpPr>
          <p:nvPr/>
        </p:nvSpPr>
        <p:spPr bwMode="auto">
          <a:xfrm>
            <a:off x="824982" y="228600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>
                <a:solidFill>
                  <a:schemeClr val="tx2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800" dirty="0">
                <a:solidFill>
                  <a:schemeClr val="tx2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20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441</a:t>
            </a:r>
          </a:p>
          <a:p>
            <a:pPr eaLnBrk="1" hangingPunct="1"/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“Iceland-impression”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72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55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550 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 // 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(3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): 11 €</a:t>
            </a:r>
          </a:p>
        </p:txBody>
      </p:sp>
      <p:sp>
        <p:nvSpPr>
          <p:cNvPr id="136195" name="Rectangle 3"/>
          <p:cNvSpPr txBox="1">
            <a:spLocks noChangeArrowheads="1"/>
          </p:cNvSpPr>
          <p:nvPr/>
        </p:nvSpPr>
        <p:spPr bwMode="auto">
          <a:xfrm>
            <a:off x="228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6" name="Afbeelding 5" descr="DSC_88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057400"/>
            <a:ext cx="4648200" cy="35433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DSC_96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38200"/>
            <a:ext cx="4464050" cy="51054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DSC_96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209800"/>
            <a:ext cx="3048000" cy="348615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113667" name="Rectangle 2"/>
          <p:cNvSpPr>
            <a:spLocks noGrp="1" noChangeArrowheads="1"/>
          </p:cNvSpPr>
          <p:nvPr>
            <p:ph type="title"/>
          </p:nvPr>
        </p:nvSpPr>
        <p:spPr>
          <a:xfrm>
            <a:off x="954597" y="533400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000" dirty="0" smtClean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442</a:t>
            </a:r>
            <a:r>
              <a:rPr lang="en-US" sz="1400" dirty="0" smtClean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/>
            </a:r>
            <a:br>
              <a:rPr lang="en-US" sz="1400" dirty="0" smtClean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</a:br>
            <a:r>
              <a:rPr lang="en-US" sz="1400" dirty="0" smtClean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“</a:t>
            </a:r>
            <a:r>
              <a:rPr lang="en-GB" sz="1400" dirty="0" err="1" smtClean="0">
                <a:solidFill>
                  <a:srgbClr val="7F7F7F"/>
                </a:solidFill>
                <a:latin typeface="Verdana"/>
                <a:cs typeface="Verdana"/>
              </a:rPr>
              <a:t>Ijsland</a:t>
            </a:r>
            <a:r>
              <a:rPr lang="en-GB" sz="1400" dirty="0" smtClean="0">
                <a:solidFill>
                  <a:srgbClr val="7F7F7F"/>
                </a:solidFill>
                <a:latin typeface="Verdana"/>
                <a:cs typeface="Verdana"/>
              </a:rPr>
              <a:t> </a:t>
            </a:r>
            <a:r>
              <a:rPr lang="en-GB" sz="1400" smtClean="0">
                <a:solidFill>
                  <a:srgbClr val="7F7F7F"/>
                </a:solidFill>
                <a:latin typeface="Verdana"/>
                <a:cs typeface="Verdana"/>
              </a:rPr>
              <a:t>en Bosch</a:t>
            </a:r>
            <a:r>
              <a:rPr lang="en-US" sz="1400" smtClean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” </a:t>
            </a:r>
            <a:r>
              <a:rPr lang="en-US" sz="1400" dirty="0" smtClean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/>
            </a:r>
            <a:br>
              <a:rPr lang="en-US" sz="1400" dirty="0" smtClean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</a:br>
            <a:r>
              <a:rPr lang="en-US" sz="1400" dirty="0" err="1" smtClean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afm</a:t>
            </a:r>
            <a:r>
              <a:rPr lang="en-US" sz="1400" dirty="0" smtClean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. 30x26 cm </a:t>
            </a:r>
            <a:br>
              <a:rPr lang="en-US" sz="1400" dirty="0" smtClean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</a:br>
            <a:r>
              <a:rPr lang="en-US" sz="1400" dirty="0" err="1" smtClean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prijs</a:t>
            </a:r>
            <a:r>
              <a:rPr lang="en-US" sz="1400" dirty="0" smtClean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 125 € // </a:t>
            </a:r>
            <a:r>
              <a:rPr lang="en-US" sz="1400" dirty="0" err="1" smtClean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huurprijs</a:t>
            </a:r>
            <a:r>
              <a:rPr lang="en-US" sz="1400" dirty="0" smtClean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 per 3 </a:t>
            </a:r>
            <a:r>
              <a:rPr lang="en-US" sz="1400" dirty="0" err="1" smtClean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mnd</a:t>
            </a:r>
            <a:r>
              <a:rPr lang="en-US" sz="1400" dirty="0" smtClean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 2,50 €</a:t>
            </a:r>
          </a:p>
        </p:txBody>
      </p:sp>
      <p:sp>
        <p:nvSpPr>
          <p:cNvPr id="11366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foto/schilderij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SC_85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62000"/>
            <a:ext cx="7467600" cy="4348163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 txBox="1">
            <a:spLocks noChangeArrowheads="1"/>
          </p:cNvSpPr>
          <p:nvPr/>
        </p:nvSpPr>
        <p:spPr bwMode="auto">
          <a:xfrm>
            <a:off x="685800" y="260533"/>
            <a:ext cx="6019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20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443</a:t>
            </a:r>
          </a:p>
          <a:p>
            <a:pPr eaLnBrk="1" hangingPunct="1"/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Landmannalaugar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50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30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250 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 // 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5,00 €</a:t>
            </a:r>
            <a:endParaRPr lang="en-US" sz="14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25603" name="Rectangle 3"/>
          <p:cNvSpPr txBox="1">
            <a:spLocks noChangeArrowheads="1"/>
          </p:cNvSpPr>
          <p:nvPr/>
        </p:nvSpPr>
        <p:spPr bwMode="auto">
          <a:xfrm>
            <a:off x="6858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 op board met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6" name="Afbeelding 5" descr="DSC_85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286000"/>
            <a:ext cx="4724400" cy="2751138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SC_87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38200"/>
            <a:ext cx="8077200" cy="294005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hthoek 3"/>
          <p:cNvSpPr>
            <a:spLocks noChangeArrowheads="1"/>
          </p:cNvSpPr>
          <p:nvPr/>
        </p:nvSpPr>
        <p:spPr bwMode="auto">
          <a:xfrm>
            <a:off x="804990" y="575345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444</a:t>
            </a:r>
            <a:r>
              <a:rPr lang="en-US" sz="1800" dirty="0" smtClean="0">
                <a:solidFill>
                  <a:schemeClr val="tx2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800" dirty="0" smtClean="0">
                <a:solidFill>
                  <a:schemeClr val="tx2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“Rough Iceland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-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Myvatn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”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180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70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1890 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 // 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56,50€</a:t>
            </a:r>
            <a:endParaRPr lang="en-US" sz="14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27651" name="Rectangle 3"/>
          <p:cNvSpPr txBox="1">
            <a:spLocks noChangeArrowheads="1"/>
          </p:cNvSpPr>
          <p:nvPr/>
        </p:nvSpPr>
        <p:spPr bwMode="auto">
          <a:xfrm>
            <a:off x="609600" y="24384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 /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linnen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6" name="Afbeelding 5" descr="DSC_87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590800"/>
            <a:ext cx="5867400" cy="2135188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SC_85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85800"/>
            <a:ext cx="6061075" cy="5294313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b="1">
                <a:latin typeface="Verdana" pitchFamily="-112" charset="0"/>
                <a:ea typeface="Verdana" pitchFamily="-112" charset="0"/>
                <a:cs typeface="Verdana" pitchFamily="-112" charset="0"/>
              </a:rPr>
              <a:t>Dit zijn allemaal werkstukken (19 stuks) </a:t>
            </a:r>
            <a:br>
              <a:rPr lang="en-US" sz="2000" b="1"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2000" b="1">
                <a:latin typeface="Verdana" pitchFamily="-112" charset="0"/>
                <a:ea typeface="Verdana" pitchFamily="-112" charset="0"/>
                <a:cs typeface="Verdana" pitchFamily="-112" charset="0"/>
              </a:rPr>
              <a:t>die ik gemaakt heb vanaf 2015.</a:t>
            </a:r>
            <a:br>
              <a:rPr lang="en-US" sz="2000" b="1"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2000" b="1">
                <a:latin typeface="Verdana" pitchFamily="-112" charset="0"/>
                <a:ea typeface="Verdana" pitchFamily="-112" charset="0"/>
                <a:cs typeface="Verdana" pitchFamily="-112" charset="0"/>
              </a:rPr>
              <a:t>  </a:t>
            </a:r>
            <a:br>
              <a:rPr lang="en-US" sz="2000" b="1"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nl-NL" sz="2000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Al deze werken zijn te huur voor </a:t>
            </a:r>
            <a:br>
              <a:rPr lang="nl-NL" sz="2000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nl-NL" sz="2000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2% van de aangegeven verkoopprijs. </a:t>
            </a:r>
            <a:br>
              <a:rPr lang="nl-NL" sz="2000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nl-NL" sz="2000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Daarvoor kunt u het werk 3 maanden in huis hangen.</a:t>
            </a:r>
            <a:r>
              <a:rPr lang="en-US" sz="2000" b="1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                                      </a:t>
            </a:r>
            <a:endParaRPr lang="en-US">
              <a:solidFill>
                <a:srgbClr val="808080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>
            <a:normAutofit fontScale="77500" lnSpcReduction="20000"/>
          </a:bodyPr>
          <a:lstStyle/>
          <a:p>
            <a:pPr eaLnBrk="1" hangingPunct="1"/>
            <a:endParaRPr lang="en-US" sz="2000" b="1" dirty="0" smtClean="0">
              <a:latin typeface="Verdana" pitchFamily="-112" charset="0"/>
              <a:ea typeface="Verdana" pitchFamily="-112" charset="0"/>
              <a:cs typeface="Verdana" pitchFamily="-112" charset="0"/>
            </a:endParaRPr>
          </a:p>
          <a:p>
            <a:pPr eaLnBrk="1" hangingPunct="1"/>
            <a:r>
              <a:rPr lang="en-US" sz="2000" b="1" dirty="0" smtClean="0">
                <a:solidFill>
                  <a:srgbClr val="9999CC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Ad </a:t>
            </a:r>
            <a:r>
              <a:rPr lang="en-US" sz="2000" b="1" dirty="0" err="1" smtClean="0">
                <a:solidFill>
                  <a:srgbClr val="9999CC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Verhagen</a:t>
            </a:r>
            <a:endParaRPr lang="en-US" sz="2000" b="1" dirty="0" smtClean="0">
              <a:solidFill>
                <a:srgbClr val="9999CC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  <a:p>
            <a:pPr eaLnBrk="1" hangingPunct="1"/>
            <a:r>
              <a:rPr lang="en-US" sz="2000" b="1" dirty="0" err="1" smtClean="0">
                <a:solidFill>
                  <a:srgbClr val="9999CC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Telefoon</a:t>
            </a:r>
            <a:r>
              <a:rPr lang="en-US" sz="2000" b="1" dirty="0" smtClean="0">
                <a:solidFill>
                  <a:srgbClr val="9999CC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2000" b="1" dirty="0" smtClean="0">
                <a:solidFill>
                  <a:srgbClr val="9999CC"/>
                </a:solidFill>
              </a:rPr>
              <a:t>0622952182</a:t>
            </a:r>
          </a:p>
          <a:p>
            <a:r>
              <a:rPr lang="en-US" sz="2000" b="1" smtClean="0">
                <a:solidFill>
                  <a:srgbClr val="9999CC"/>
                </a:solidFill>
              </a:rPr>
              <a:t>www.adskunst.nl</a:t>
            </a:r>
            <a:endParaRPr lang="en-US" sz="2000" b="1" smtClean="0">
              <a:solidFill>
                <a:srgbClr val="9999CC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  <a:p>
            <a:pPr eaLnBrk="1" hangingPunct="1"/>
            <a:r>
              <a:rPr lang="en-US" sz="2000" b="1" dirty="0" err="1" smtClean="0">
                <a:solidFill>
                  <a:srgbClr val="9999CC"/>
                </a:solidFill>
              </a:rPr>
              <a:t>Ad.verhagen.kunst@home.nl</a:t>
            </a:r>
            <a:endParaRPr lang="en-US" sz="2000" b="1" dirty="0" smtClean="0">
              <a:solidFill>
                <a:srgbClr val="9999CC"/>
              </a:solidFill>
            </a:endParaRPr>
          </a:p>
          <a:p>
            <a:pPr eaLnBrk="1" hangingPunct="1"/>
            <a:endParaRPr lang="en-US" sz="2000" b="1" dirty="0" smtClean="0">
              <a:solidFill>
                <a:srgbClr val="9999CC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  <a:p>
            <a:pPr eaLnBrk="1" hangingPunct="1"/>
            <a:r>
              <a:rPr lang="en-US" sz="2000" b="1" dirty="0" smtClean="0">
                <a:solidFill>
                  <a:srgbClr val="9999CC"/>
                </a:solidFill>
              </a:rPr>
              <a:t>.</a:t>
            </a:r>
            <a:endParaRPr lang="en-US" sz="2000" b="1" dirty="0" smtClean="0"/>
          </a:p>
          <a:p>
            <a:pPr eaLnBrk="1" hangingPunct="1"/>
            <a:endParaRPr lang="en-US" sz="2000" dirty="0" smtClean="0"/>
          </a:p>
        </p:txBody>
      </p:sp>
      <p:sp>
        <p:nvSpPr>
          <p:cNvPr id="4" name="Tekstvak 3"/>
          <p:cNvSpPr txBox="1"/>
          <p:nvPr/>
        </p:nvSpPr>
        <p:spPr>
          <a:xfrm>
            <a:off x="1371600" y="3059113"/>
            <a:ext cx="62309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ＭＳ Ｐゴシック" pitchFamily="-111" charset="-128"/>
                <a:cs typeface="Verdana"/>
              </a:rPr>
              <a:t>Voor al het werk geldt: 1 maand gratis proefhangen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hthoek 3"/>
          <p:cNvSpPr>
            <a:spLocks noChangeArrowheads="1"/>
          </p:cNvSpPr>
          <p:nvPr/>
        </p:nvSpPr>
        <p:spPr bwMode="auto">
          <a:xfrm>
            <a:off x="609600" y="546318"/>
            <a:ext cx="4572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445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Jokulsarlon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and me”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30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26 cm</a:t>
            </a:r>
          </a:p>
          <a:p>
            <a:pPr eaLnBrk="1" hangingPunct="1"/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150 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 // 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3,00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</a:t>
            </a:r>
          </a:p>
          <a:p>
            <a:pPr algn="ctr" eaLnBrk="1" hangingPunct="1"/>
            <a:r>
              <a:rPr lang="en-US" sz="1800" dirty="0">
                <a:solidFill>
                  <a:schemeClr val="tx2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br>
              <a:rPr lang="en-US" sz="1800" dirty="0">
                <a:solidFill>
                  <a:schemeClr val="tx2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29699" name="Rectangle 3"/>
          <p:cNvSpPr txBox="1">
            <a:spLocks noChangeArrowheads="1"/>
          </p:cNvSpPr>
          <p:nvPr/>
        </p:nvSpPr>
        <p:spPr bwMode="auto">
          <a:xfrm>
            <a:off x="228600" y="2362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>
              <a:solidFill>
                <a:srgbClr val="7F7F7F"/>
              </a:solidFill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 /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6" name="Afbeelding 5" descr="DSC_85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828800"/>
            <a:ext cx="4141788" cy="3617913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85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09600"/>
            <a:ext cx="5997575" cy="5351463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hthoek 3"/>
          <p:cNvSpPr>
            <a:spLocks noChangeArrowheads="1"/>
          </p:cNvSpPr>
          <p:nvPr/>
        </p:nvSpPr>
        <p:spPr bwMode="auto">
          <a:xfrm>
            <a:off x="630236" y="271462"/>
            <a:ext cx="4572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>
                <a:solidFill>
                  <a:schemeClr val="tx2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800" dirty="0">
                <a:solidFill>
                  <a:schemeClr val="tx2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20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446</a:t>
            </a:r>
          </a:p>
          <a:p>
            <a:pPr eaLnBrk="1" hangingPunct="1"/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“Iceland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-ice block”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30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26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150 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 // 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3,00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33795" name="Rectangle 3"/>
          <p:cNvSpPr txBox="1">
            <a:spLocks noChangeArrowheads="1"/>
          </p:cNvSpPr>
          <p:nvPr/>
        </p:nvSpPr>
        <p:spPr bwMode="auto">
          <a:xfrm>
            <a:off x="228600" y="22098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7" name="Afbeelding 6" descr="DSC_85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752600"/>
            <a:ext cx="3948113" cy="3522663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533400"/>
            <a:ext cx="6475413" cy="564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hthoek 3"/>
          <p:cNvSpPr>
            <a:spLocks noChangeArrowheads="1"/>
          </p:cNvSpPr>
          <p:nvPr/>
        </p:nvSpPr>
        <p:spPr bwMode="auto">
          <a:xfrm>
            <a:off x="695366" y="241518"/>
            <a:ext cx="4572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>
                <a:solidFill>
                  <a:schemeClr val="tx2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800" dirty="0">
                <a:solidFill>
                  <a:schemeClr val="tx2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20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447</a:t>
            </a:r>
          </a:p>
          <a:p>
            <a:pPr eaLnBrk="1" hangingPunct="1"/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Myvatn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30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26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150 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 // 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3,00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35843" name="Rectangle 3"/>
          <p:cNvSpPr txBox="1">
            <a:spLocks noChangeArrowheads="1"/>
          </p:cNvSpPr>
          <p:nvPr/>
        </p:nvSpPr>
        <p:spPr bwMode="auto">
          <a:xfrm>
            <a:off x="228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>
              <a:solidFill>
                <a:srgbClr val="7F7F7F"/>
              </a:solidFill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2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op </a:t>
            </a:r>
            <a:r>
              <a:rPr lang="en-US" sz="12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2057400"/>
            <a:ext cx="4379913" cy="382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DSC_93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62000"/>
            <a:ext cx="7543800" cy="4135438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hthoek 3"/>
          <p:cNvSpPr>
            <a:spLocks noChangeArrowheads="1"/>
          </p:cNvSpPr>
          <p:nvPr/>
        </p:nvSpPr>
        <p:spPr bwMode="auto">
          <a:xfrm>
            <a:off x="609600" y="381000"/>
            <a:ext cx="492646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448</a:t>
            </a:r>
          </a:p>
          <a:p>
            <a:pPr eaLnBrk="1" hangingPunct="1"/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tufsteenvlakte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IJsland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”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150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85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1900 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 // 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57,00 €</a:t>
            </a:r>
            <a:endParaRPr lang="en-US" sz="14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37891" name="Rectangle 3"/>
          <p:cNvSpPr txBox="1">
            <a:spLocks noChangeArrowheads="1"/>
          </p:cNvSpPr>
          <p:nvPr/>
        </p:nvSpPr>
        <p:spPr bwMode="auto">
          <a:xfrm>
            <a:off x="228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>
              <a:solidFill>
                <a:srgbClr val="7F7F7F"/>
              </a:solidFill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2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op </a:t>
            </a:r>
            <a:r>
              <a:rPr lang="en-US" sz="12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linnen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7" name="Afbeelding 6" descr="DSC_93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886" y="1981200"/>
            <a:ext cx="6008519" cy="3294602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07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87" y="824747"/>
            <a:ext cx="7685356" cy="2516255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hthoek 3"/>
          <p:cNvSpPr>
            <a:spLocks noChangeArrowheads="1"/>
          </p:cNvSpPr>
          <p:nvPr/>
        </p:nvSpPr>
        <p:spPr bwMode="auto">
          <a:xfrm>
            <a:off x="838200" y="651334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449</a:t>
            </a:r>
          </a:p>
          <a:p>
            <a:pPr eaLnBrk="1" hangingPunct="1"/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“reflection on Iceland”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75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24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200 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 // 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4,00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39939" name="Rectangle 3"/>
          <p:cNvSpPr txBox="1">
            <a:spLocks noChangeArrowheads="1"/>
          </p:cNvSpPr>
          <p:nvPr/>
        </p:nvSpPr>
        <p:spPr bwMode="auto">
          <a:xfrm>
            <a:off x="228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2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op </a:t>
            </a:r>
            <a:r>
              <a:rPr lang="en-US" sz="12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5" name="Afbeelding 4" descr="DSC_07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314" y="3341002"/>
            <a:ext cx="5557771" cy="1819664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82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609600"/>
            <a:ext cx="6049963" cy="5195888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SC_647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33400"/>
            <a:ext cx="5791200" cy="5661025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hthoek 3"/>
          <p:cNvSpPr>
            <a:spLocks noChangeArrowheads="1"/>
          </p:cNvSpPr>
          <p:nvPr/>
        </p:nvSpPr>
        <p:spPr bwMode="auto">
          <a:xfrm>
            <a:off x="826700" y="553634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451</a:t>
            </a:r>
          </a:p>
          <a:p>
            <a:pPr eaLnBrk="1" hangingPunct="1"/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“Iceland-landscape”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60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50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300 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 // 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6,00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44035" name="Rectangle 3"/>
          <p:cNvSpPr txBox="1">
            <a:spLocks noChangeArrowheads="1"/>
          </p:cNvSpPr>
          <p:nvPr/>
        </p:nvSpPr>
        <p:spPr bwMode="auto">
          <a:xfrm>
            <a:off x="228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>
              <a:solidFill>
                <a:srgbClr val="7F7F7F"/>
              </a:solidFill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7" name="Afbeelding 6" descr="DSC_82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133600"/>
            <a:ext cx="4343400" cy="3730625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DSC_94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533400"/>
            <a:ext cx="4983163" cy="53340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hthoek 3"/>
          <p:cNvSpPr>
            <a:spLocks noChangeArrowheads="1"/>
          </p:cNvSpPr>
          <p:nvPr/>
        </p:nvSpPr>
        <p:spPr bwMode="auto">
          <a:xfrm>
            <a:off x="609600" y="381000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452</a:t>
            </a:r>
          </a:p>
          <a:p>
            <a:pPr eaLnBrk="1" hangingPunct="1"/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“Iceland-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impression with me”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46,5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50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350 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 // 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7,00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46083" name="Rectangle 3"/>
          <p:cNvSpPr txBox="1">
            <a:spLocks noChangeArrowheads="1"/>
          </p:cNvSpPr>
          <p:nvPr/>
        </p:nvSpPr>
        <p:spPr bwMode="auto">
          <a:xfrm>
            <a:off x="228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>
              <a:solidFill>
                <a:srgbClr val="7F7F7F"/>
              </a:solidFill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6" name="Afbeelding 5" descr="DSC_94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981200"/>
            <a:ext cx="3773488" cy="40386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SC_09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17" y="558157"/>
            <a:ext cx="7565951" cy="4950485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hthoek 3"/>
          <p:cNvSpPr>
            <a:spLocks noChangeArrowheads="1"/>
          </p:cNvSpPr>
          <p:nvPr/>
        </p:nvSpPr>
        <p:spPr bwMode="auto">
          <a:xfrm>
            <a:off x="586172" y="152162"/>
            <a:ext cx="4572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>
                <a:solidFill>
                  <a:schemeClr val="tx2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800" dirty="0">
                <a:solidFill>
                  <a:schemeClr val="tx2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20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453</a:t>
            </a:r>
          </a:p>
          <a:p>
            <a:pPr eaLnBrk="1" hangingPunct="1"/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Ijsland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Jokulsarlon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75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50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475 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 // 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9,50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31747" name="Rectangle 3"/>
          <p:cNvSpPr txBox="1">
            <a:spLocks noChangeArrowheads="1"/>
          </p:cNvSpPr>
          <p:nvPr/>
        </p:nvSpPr>
        <p:spPr bwMode="auto">
          <a:xfrm>
            <a:off x="228600" y="22098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5" name="Afbeelding 4" descr="DSC_09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418" y="1752600"/>
            <a:ext cx="4631066" cy="3030157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SC_94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85800"/>
            <a:ext cx="7162800" cy="4919663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hthoek 3"/>
          <p:cNvSpPr>
            <a:spLocks noChangeArrowheads="1"/>
          </p:cNvSpPr>
          <p:nvPr/>
        </p:nvSpPr>
        <p:spPr bwMode="auto">
          <a:xfrm>
            <a:off x="783280" y="542778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454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“Iceland-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Myvatnenvironment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”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51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34,5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180 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 // 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3,50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23555" name="Rectangle 3"/>
          <p:cNvSpPr txBox="1">
            <a:spLocks noChangeArrowheads="1"/>
          </p:cNvSpPr>
          <p:nvPr/>
        </p:nvSpPr>
        <p:spPr bwMode="auto">
          <a:xfrm>
            <a:off x="228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2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op </a:t>
            </a:r>
            <a:r>
              <a:rPr lang="en-US" sz="12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7" name="Afbeelding 6" descr="DSC_94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286000"/>
            <a:ext cx="4572000" cy="3140075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SC_0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961" y="688524"/>
            <a:ext cx="4850866" cy="5301032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>
            <a:spLocks noChangeArrowheads="1"/>
          </p:cNvSpPr>
          <p:nvPr/>
        </p:nvSpPr>
        <p:spPr bwMode="auto">
          <a:xfrm>
            <a:off x="569073" y="542778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455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tafelberg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IJsland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”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72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67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750 € // 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15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2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op </a:t>
            </a:r>
            <a:r>
              <a:rPr lang="en-US" sz="12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6" name="Afbeelding 5" descr="DSC_0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922" y="1866217"/>
            <a:ext cx="3989112" cy="4359306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09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17" y="802737"/>
            <a:ext cx="7641936" cy="3402892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437</a:t>
            </a:r>
            <a:b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“winter op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IJsland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” </a:t>
            </a:r>
            <a:b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afm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. 37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x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 37 cm </a:t>
            </a:r>
            <a:b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prijs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 450 €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 pitchFamily="-112" charset="0"/>
                <a:cs typeface="Verdana"/>
              </a:rPr>
              <a:t>//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 pitchFamily="-112" charset="0"/>
                <a:cs typeface="Verdana"/>
              </a:rPr>
              <a:t>huurprijs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 pitchFamily="-112" charset="0"/>
                <a:cs typeface="Verdana"/>
              </a:rPr>
              <a:t>: 9 € per 3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 pitchFamily="-112" charset="0"/>
                <a:cs typeface="Verdana"/>
              </a:rPr>
              <a:t>maanden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 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81200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>
                <a:solidFill>
                  <a:srgbClr val="7F7F7F"/>
                </a:solidFill>
              </a:rPr>
              <a:t>Techniek</a:t>
            </a:r>
            <a:r>
              <a:rPr lang="en-US" sz="1200" dirty="0">
                <a:solidFill>
                  <a:srgbClr val="7F7F7F"/>
                </a:solidFill>
              </a:rPr>
              <a:t>: gouache op </a:t>
            </a:r>
            <a:r>
              <a:rPr lang="en-US" sz="1200" dirty="0" err="1">
                <a:solidFill>
                  <a:srgbClr val="7F7F7F"/>
                </a:solidFill>
              </a:rPr>
              <a:t>paneel</a:t>
            </a:r>
            <a:r>
              <a:rPr lang="en-US" sz="1200" dirty="0">
                <a:solidFill>
                  <a:srgbClr val="7F7F7F"/>
                </a:solidFill>
              </a:rPr>
              <a:t> met </a:t>
            </a:r>
            <a:r>
              <a:rPr lang="en-US" sz="1200" dirty="0" err="1">
                <a:solidFill>
                  <a:srgbClr val="7F7F7F"/>
                </a:solidFill>
              </a:rPr>
              <a:t>fotocombinatie</a:t>
            </a:r>
            <a:endParaRPr lang="en-US" sz="1200" dirty="0">
              <a:solidFill>
                <a:srgbClr val="7F7F7F"/>
              </a:solidFill>
            </a:endParaRP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DSC_647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209800"/>
            <a:ext cx="3919538" cy="3832225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>
            <a:spLocks noChangeArrowheads="1"/>
          </p:cNvSpPr>
          <p:nvPr/>
        </p:nvSpPr>
        <p:spPr bwMode="auto">
          <a:xfrm>
            <a:off x="569073" y="542778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456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avondlucht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IJsland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”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70,5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32,5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450 € // 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9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2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op </a:t>
            </a:r>
            <a:r>
              <a:rPr lang="en-US" sz="12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7" name="Afbeelding 6" descr="DSC_09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380" y="2580936"/>
            <a:ext cx="5818292" cy="2590838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SC_06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480" y="769167"/>
            <a:ext cx="5128303" cy="506841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28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2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op </a:t>
            </a:r>
            <a:r>
              <a:rPr lang="en-US" sz="12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linnen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5" name="Rechthoek 4"/>
          <p:cNvSpPr>
            <a:spLocks noChangeArrowheads="1"/>
          </p:cNvSpPr>
          <p:nvPr/>
        </p:nvSpPr>
        <p:spPr bwMode="auto">
          <a:xfrm>
            <a:off x="569073" y="542778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457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Krafla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-aria”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65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65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450 € // 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9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6" name="Afbeelding 5" descr="DSC_06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002" y="2067285"/>
            <a:ext cx="3814845" cy="3770292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09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32" y="1044630"/>
            <a:ext cx="7153460" cy="221537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28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2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op </a:t>
            </a:r>
            <a:r>
              <a:rPr lang="en-US" sz="12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5" name="Rechthoek 4"/>
          <p:cNvSpPr>
            <a:spLocks noChangeArrowheads="1"/>
          </p:cNvSpPr>
          <p:nvPr/>
        </p:nvSpPr>
        <p:spPr bwMode="auto">
          <a:xfrm>
            <a:off x="569073" y="542778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458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bergimpressie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IJsland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”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74,5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24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350 € // 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7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7" name="Afbeelding 6" descr="DSC_09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927" y="2977899"/>
            <a:ext cx="5818292" cy="1801879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94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22" y="542244"/>
            <a:ext cx="8042359" cy="3099006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94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200" y="3348314"/>
            <a:ext cx="5961481" cy="229717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28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2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op </a:t>
            </a:r>
            <a:r>
              <a:rPr lang="en-US" sz="12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5" name="Rechthoek 4"/>
          <p:cNvSpPr>
            <a:spLocks noChangeArrowheads="1"/>
          </p:cNvSpPr>
          <p:nvPr/>
        </p:nvSpPr>
        <p:spPr bwMode="auto">
          <a:xfrm>
            <a:off x="569073" y="542778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459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landmannalaugar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-walk”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74,5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29,5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550 € // </a:t>
            </a:r>
            <a:r>
              <a:rPr lang="en-US" sz="1400" dirty="0" err="1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11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>
                <a:latin typeface="Verdana" pitchFamily="-112" charset="0"/>
                <a:ea typeface="Verdana" pitchFamily="-112" charset="0"/>
                <a:cs typeface="Verdana" pitchFamily="-112" charset="0"/>
              </a:rPr>
              <a:t>Tot zover een selectie uit mijn werk.</a:t>
            </a:r>
            <a:endParaRPr lang="en-US"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048000"/>
            <a:ext cx="6400800" cy="1752600"/>
          </a:xfrm>
        </p:spPr>
        <p:txBody>
          <a:bodyPr/>
          <a:lstStyle/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2174875" y="4953000"/>
            <a:ext cx="54387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A2AE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Bedankt voor de genomen moeite</a:t>
            </a:r>
          </a:p>
          <a:p>
            <a:r>
              <a:rPr lang="en-US">
                <a:solidFill>
                  <a:srgbClr val="FFA2AE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          om alles te bekijken.</a:t>
            </a:r>
            <a:r>
              <a:rPr lang="en-US"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64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762000"/>
            <a:ext cx="7753350" cy="371475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000" dirty="0" smtClean="0">
                <a:solidFill>
                  <a:srgbClr val="7F7F7F"/>
                </a:solidFill>
                <a:latin typeface="Verdana"/>
                <a:cs typeface="Verdana"/>
              </a:rPr>
              <a:t>438</a:t>
            </a:r>
            <a:r>
              <a:rPr lang="en-US" sz="2000" dirty="0" smtClean="0">
                <a:solidFill>
                  <a:srgbClr val="7F7F7F"/>
                </a:solidFill>
              </a:rPr>
              <a:t/>
            </a:r>
            <a:br>
              <a:rPr lang="en-US" sz="2000" dirty="0" smtClean="0">
                <a:solidFill>
                  <a:srgbClr val="7F7F7F"/>
                </a:solidFill>
              </a:rPr>
            </a:br>
            <a:r>
              <a:rPr lang="en-US" sz="1400" dirty="0" smtClean="0">
                <a:solidFill>
                  <a:srgbClr val="7F7F7F"/>
                </a:solidFill>
                <a:latin typeface="Verdana"/>
                <a:cs typeface="Verdana"/>
              </a:rPr>
              <a:t>“arrival at Iceland with </a:t>
            </a:r>
            <a:r>
              <a:rPr lang="en-US" sz="1400" dirty="0" err="1" smtClean="0">
                <a:solidFill>
                  <a:srgbClr val="7F7F7F"/>
                </a:solidFill>
                <a:latin typeface="Verdana"/>
                <a:cs typeface="Verdana"/>
              </a:rPr>
              <a:t>rescuecabin</a:t>
            </a:r>
            <a:r>
              <a:rPr lang="en-US" sz="1400" dirty="0" smtClean="0">
                <a:solidFill>
                  <a:srgbClr val="7F7F7F"/>
                </a:solidFill>
                <a:latin typeface="Verdana"/>
                <a:cs typeface="Verdana"/>
              </a:rPr>
              <a:t>” </a:t>
            </a:r>
            <a:br>
              <a:rPr lang="en-US" sz="1400" dirty="0" smtClean="0">
                <a:solidFill>
                  <a:srgbClr val="7F7F7F"/>
                </a:solidFill>
                <a:latin typeface="Verdana"/>
                <a:cs typeface="Verdana"/>
              </a:rPr>
            </a:br>
            <a:r>
              <a:rPr lang="en-US" sz="1400" dirty="0" err="1" smtClean="0">
                <a:solidFill>
                  <a:srgbClr val="7F7F7F"/>
                </a:solidFill>
                <a:latin typeface="Verdana"/>
                <a:cs typeface="Verdana"/>
              </a:rPr>
              <a:t>afm</a:t>
            </a:r>
            <a:r>
              <a:rPr lang="en-US" sz="1400" dirty="0" smtClean="0">
                <a:solidFill>
                  <a:srgbClr val="7F7F7F"/>
                </a:solidFill>
                <a:latin typeface="Verdana"/>
                <a:cs typeface="Verdana"/>
              </a:rPr>
              <a:t>. 130 </a:t>
            </a:r>
            <a:r>
              <a:rPr lang="en-US" sz="1400" dirty="0" err="1" smtClean="0">
                <a:solidFill>
                  <a:srgbClr val="7F7F7F"/>
                </a:solidFill>
                <a:latin typeface="Verdana"/>
                <a:cs typeface="Verdana"/>
              </a:rPr>
              <a:t>x</a:t>
            </a:r>
            <a:r>
              <a:rPr lang="en-US" sz="1400" dirty="0" smtClean="0">
                <a:solidFill>
                  <a:srgbClr val="7F7F7F"/>
                </a:solidFill>
                <a:latin typeface="Verdana"/>
                <a:cs typeface="Verdana"/>
              </a:rPr>
              <a:t> 65 cm </a:t>
            </a:r>
            <a:br>
              <a:rPr lang="en-US" sz="1400" dirty="0" smtClean="0">
                <a:solidFill>
                  <a:srgbClr val="7F7F7F"/>
                </a:solidFill>
                <a:latin typeface="Verdana"/>
                <a:cs typeface="Verdana"/>
              </a:rPr>
            </a:br>
            <a:r>
              <a:rPr lang="en-US" sz="1400" dirty="0" err="1" smtClean="0">
                <a:solidFill>
                  <a:srgbClr val="7F7F7F"/>
                </a:solidFill>
                <a:latin typeface="Verdana"/>
                <a:cs typeface="Verdana"/>
              </a:rPr>
              <a:t>prijs</a:t>
            </a:r>
            <a:r>
              <a:rPr lang="en-US" sz="1400" dirty="0" smtClean="0">
                <a:solidFill>
                  <a:srgbClr val="7F7F7F"/>
                </a:solidFill>
                <a:latin typeface="Verdana"/>
                <a:cs typeface="Verdana"/>
              </a:rPr>
              <a:t> 1250 € </a:t>
            </a:r>
            <a:r>
              <a:rPr lang="en-US" sz="1400" dirty="0" smtClean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// </a:t>
            </a:r>
            <a:r>
              <a:rPr lang="en-US" sz="1400" dirty="0" err="1" smtClean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huurprijs</a:t>
            </a:r>
            <a:r>
              <a:rPr lang="en-US" sz="1400" dirty="0" smtClean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: 25 € per 3 </a:t>
            </a:r>
            <a:r>
              <a:rPr lang="en-US" sz="1400" dirty="0" err="1" smtClean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maanden</a:t>
            </a:r>
            <a:endParaRPr lang="en-US" sz="1400" dirty="0" smtClean="0">
              <a:solidFill>
                <a:srgbClr val="7F7F7F"/>
              </a:solidFill>
              <a:latin typeface="Verdana"/>
              <a:cs typeface="Verdana"/>
            </a:endParaRP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362200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>
              <a:solidFill>
                <a:srgbClr val="7F7F7F"/>
              </a:solidFill>
            </a:endParaRPr>
          </a:p>
          <a:p>
            <a:pPr eaLnBrk="1" hangingPunct="1">
              <a:buFontTx/>
              <a:buNone/>
            </a:pPr>
            <a:r>
              <a:rPr lang="en-US" sz="1200" dirty="0" err="1">
                <a:solidFill>
                  <a:srgbClr val="7F7F7F"/>
                </a:solidFill>
              </a:rPr>
              <a:t>Techniek</a:t>
            </a:r>
            <a:r>
              <a:rPr lang="en-US" sz="1200" dirty="0">
                <a:solidFill>
                  <a:srgbClr val="7F7F7F"/>
                </a:solidFill>
              </a:rPr>
              <a:t>: gouache op </a:t>
            </a:r>
            <a:r>
              <a:rPr lang="en-US" sz="1200" dirty="0" err="1">
                <a:solidFill>
                  <a:srgbClr val="7F7F7F"/>
                </a:solidFill>
              </a:rPr>
              <a:t>linnen</a:t>
            </a:r>
            <a:r>
              <a:rPr lang="en-US" sz="1200" dirty="0">
                <a:solidFill>
                  <a:srgbClr val="7F7F7F"/>
                </a:solidFill>
              </a:rPr>
              <a:t> met </a:t>
            </a:r>
            <a:r>
              <a:rPr lang="en-US" sz="1200" dirty="0" err="1">
                <a:solidFill>
                  <a:srgbClr val="7F7F7F"/>
                </a:solidFill>
              </a:rPr>
              <a:t>fotocombinatie</a:t>
            </a:r>
            <a:endParaRPr lang="en-US" sz="1200" dirty="0">
              <a:solidFill>
                <a:srgbClr val="7F7F7F"/>
              </a:solidFill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DSC_64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362200"/>
            <a:ext cx="5567363" cy="26670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65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33400"/>
            <a:ext cx="7620000" cy="556895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hthoek 3"/>
          <p:cNvSpPr>
            <a:spLocks noChangeArrowheads="1"/>
          </p:cNvSpPr>
          <p:nvPr/>
        </p:nvSpPr>
        <p:spPr bwMode="auto">
          <a:xfrm>
            <a:off x="609600" y="381000"/>
            <a:ext cx="62484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439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/>
            </a:r>
            <a:b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“Icelandic spring”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135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110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2400 € //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</a:t>
            </a:r>
            <a:r>
              <a:rPr lang="en-US" sz="1400" dirty="0" smtClean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48 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€ 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endParaRPr lang="en-US" sz="14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132099" name="Rectangle 3"/>
          <p:cNvSpPr txBox="1">
            <a:spLocks noChangeArrowheads="1"/>
          </p:cNvSpPr>
          <p:nvPr/>
        </p:nvSpPr>
        <p:spPr bwMode="auto">
          <a:xfrm>
            <a:off x="381000" y="20574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linnen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7" name="Afbeelding 6" descr="DSC_65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828800"/>
            <a:ext cx="5421313" cy="39624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07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670" y="618765"/>
            <a:ext cx="3879220" cy="5457084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873</Words>
  <Application>Microsoft Macintosh PowerPoint</Application>
  <PresentationFormat>Diavoorstelling (4:3)</PresentationFormat>
  <Paragraphs>387</Paragraphs>
  <Slides>47</Slides>
  <Notes>7</Notes>
  <HiddenSlides>0</HiddenSlides>
  <MMClips>0</MMClips>
  <ScaleCrop>false</ScaleCrop>
  <HeadingPairs>
    <vt:vector size="4" baseType="variant">
      <vt:variant>
        <vt:lpstr>Ontwerpsjabloon</vt:lpstr>
      </vt:variant>
      <vt:variant>
        <vt:i4>1</vt:i4>
      </vt:variant>
      <vt:variant>
        <vt:lpstr>Diatitels</vt:lpstr>
      </vt:variant>
      <vt:variant>
        <vt:i4>47</vt:i4>
      </vt:variant>
    </vt:vector>
  </HeadingPairs>
  <TitlesOfParts>
    <vt:vector size="48" baseType="lpstr">
      <vt:lpstr>Office-thema</vt:lpstr>
      <vt:lpstr>Dia 1</vt:lpstr>
      <vt:lpstr>Dit zijn allemaal werkstukken (19 stuks)  die ik gemaakt heb vanaf 2015.    Al deze werken zijn te huur voor  2% van de aangegeven verkoopprijs.  Daarvoor kunt u het werk 3 maanden in huis hangen.                                       </vt:lpstr>
      <vt:lpstr>Dia 3</vt:lpstr>
      <vt:lpstr>437 “winter op IJsland”  afm. 37 x 37 cm  prijs 450 € // huurprijs: 9 € per 3 maanden </vt:lpstr>
      <vt:lpstr>Dia 5</vt:lpstr>
      <vt:lpstr>438 “arrival at Iceland with rescuecabin”  afm. 130 x 65 cm  prijs 1250 € // huurprijs: 25 € per 3 maanden</vt:lpstr>
      <vt:lpstr>Dia 7</vt:lpstr>
      <vt:lpstr>Dia 8</vt:lpstr>
      <vt:lpstr>Dia 9</vt:lpstr>
      <vt:lpstr>Dia 10</vt:lpstr>
      <vt:lpstr>Dia 11</vt:lpstr>
      <vt:lpstr>Dia 12</vt:lpstr>
      <vt:lpstr>Dia 13</vt:lpstr>
      <vt:lpstr>442 “Ijsland en Bosch”  afm. 30x26 cm  prijs 125 € // huurprijs per 3 mnd 2,50 €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  <vt:lpstr>Dia 37</vt:lpstr>
      <vt:lpstr>Dia 38</vt:lpstr>
      <vt:lpstr>Dia 39</vt:lpstr>
      <vt:lpstr>Dia 40</vt:lpstr>
      <vt:lpstr>Dia 41</vt:lpstr>
      <vt:lpstr>Dia 42</vt:lpstr>
      <vt:lpstr>Dia 43</vt:lpstr>
      <vt:lpstr>Dia 44</vt:lpstr>
      <vt:lpstr>Dia 45</vt:lpstr>
      <vt:lpstr>Dia 46</vt:lpstr>
      <vt:lpstr>Tot zover een selectie uit mijn werk.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Ad Verhagen</dc:creator>
  <cp:lastModifiedBy>Ad Verhagen</cp:lastModifiedBy>
  <cp:revision>12</cp:revision>
  <dcterms:created xsi:type="dcterms:W3CDTF">2017-10-30T12:34:24Z</dcterms:created>
  <dcterms:modified xsi:type="dcterms:W3CDTF">2017-10-30T12:38:27Z</dcterms:modified>
</cp:coreProperties>
</file>