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7" r:id="rId2"/>
    <p:sldId id="269" r:id="rId3"/>
    <p:sldId id="27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6" r:id="rId38"/>
    <p:sldId id="297" r:id="rId39"/>
    <p:sldId id="298" r:id="rId40"/>
    <p:sldId id="299" r:id="rId41"/>
    <p:sldId id="300" r:id="rId42"/>
    <p:sldId id="301" r:id="rId43"/>
    <p:sldId id="304" r:id="rId44"/>
    <p:sldId id="305" r:id="rId45"/>
    <p:sldId id="295" r:id="rId46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88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2EA3C-EDD3-E141-A2FA-0AC3E117C58A}" type="datetimeFigureOut">
              <a:rPr lang="nl-NL" smtClean="0"/>
              <a:pPr/>
              <a:t>05-03-2020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3ED29-F4F6-7D41-9B26-F4F4E787AE9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FB2B7B-3C1A-5842-BB65-24B5FB37C278}" type="slidenum">
              <a:rPr lang="en-US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1</a:t>
            </a:fld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39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z="5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283 - naakt in sneeuw-</a:t>
            </a:r>
            <a:br>
              <a:rPr lang="en-US" sz="5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</a:br>
            <a:r>
              <a:rPr lang="en-US" sz="5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landschap afm. 63x70 cm prijs 400€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B7635-4AE4-F34D-9CF6-F8F86EEC832C}" type="slidenum">
              <a:rPr lang="en-US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2</a:t>
            </a:fld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FB2B7B-3C1A-5842-BB65-24B5FB37C278}" type="slidenum">
              <a:rPr lang="en-US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3</a:t>
            </a:fld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39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z="5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283 - naakt in sneeuw-</a:t>
            </a:r>
            <a:br>
              <a:rPr lang="en-US" sz="5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</a:br>
            <a:r>
              <a:rPr lang="en-US" sz="5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landschap afm. 63x70 cm prijs 400€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C780D5-D333-F74C-AD0E-CBBD2616DF67}" type="slidenum">
              <a:rPr lang="en-US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4</a:t>
            </a:fld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59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98DA73-1583-4244-9B2A-87F7F067F5C6}" type="slidenum">
              <a:rPr lang="en-US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5</a:t>
            </a:fld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80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z="5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283 - naakt in sneeuw-</a:t>
            </a:r>
            <a:br>
              <a:rPr lang="en-US" sz="5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</a:br>
            <a:r>
              <a:rPr lang="en-US" sz="5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landschap afm. 63x70 cm prijs 400€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AE8B13-772C-1841-8470-97AFFC6A9F01}" type="slidenum">
              <a:rPr lang="en-US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6</a:t>
            </a:fld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00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C2755A-F30D-4743-969E-D4F194EDFB5D}" type="slidenum">
              <a:rPr lang="en-US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45</a:t>
            </a:fld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5BB59-7357-B34F-B158-A6245F62C4C7}" type="datetimeFigureOut">
              <a:rPr lang="nl-NL" smtClean="0"/>
              <a:pPr/>
              <a:t>05-03-2020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FC95-C197-FA4D-A404-BD77F43D80A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5BB59-7357-B34F-B158-A6245F62C4C7}" type="datetimeFigureOut">
              <a:rPr lang="nl-NL" smtClean="0"/>
              <a:pPr/>
              <a:t>05-03-2020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FC95-C197-FA4D-A404-BD77F43D80A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5BB59-7357-B34F-B158-A6245F62C4C7}" type="datetimeFigureOut">
              <a:rPr lang="nl-NL" smtClean="0"/>
              <a:pPr/>
              <a:t>05-03-2020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FC95-C197-FA4D-A404-BD77F43D80A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7716E-9BCB-A24B-BC59-E6AD379A79F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162D97-FA4A-E34D-B11E-46CD4EDD6C3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5BB59-7357-B34F-B158-A6245F62C4C7}" type="datetimeFigureOut">
              <a:rPr lang="nl-NL" smtClean="0"/>
              <a:pPr/>
              <a:t>05-03-2020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FC95-C197-FA4D-A404-BD77F43D80A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5BB59-7357-B34F-B158-A6245F62C4C7}" type="datetimeFigureOut">
              <a:rPr lang="nl-NL" smtClean="0"/>
              <a:pPr/>
              <a:t>05-03-2020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FC95-C197-FA4D-A404-BD77F43D80A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5BB59-7357-B34F-B158-A6245F62C4C7}" type="datetimeFigureOut">
              <a:rPr lang="nl-NL" smtClean="0"/>
              <a:pPr/>
              <a:t>05-03-2020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FC95-C197-FA4D-A404-BD77F43D80A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5BB59-7357-B34F-B158-A6245F62C4C7}" type="datetimeFigureOut">
              <a:rPr lang="nl-NL" smtClean="0"/>
              <a:pPr/>
              <a:t>05-03-2020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FC95-C197-FA4D-A404-BD77F43D80A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5BB59-7357-B34F-B158-A6245F62C4C7}" type="datetimeFigureOut">
              <a:rPr lang="nl-NL" smtClean="0"/>
              <a:pPr/>
              <a:t>05-03-2020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FC95-C197-FA4D-A404-BD77F43D80A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5BB59-7357-B34F-B158-A6245F62C4C7}" type="datetimeFigureOut">
              <a:rPr lang="nl-NL" smtClean="0"/>
              <a:pPr/>
              <a:t>05-03-2020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FC95-C197-FA4D-A404-BD77F43D80A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5BB59-7357-B34F-B158-A6245F62C4C7}" type="datetimeFigureOut">
              <a:rPr lang="nl-NL" smtClean="0"/>
              <a:pPr/>
              <a:t>05-03-2020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FC95-C197-FA4D-A404-BD77F43D80A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5BB59-7357-B34F-B158-A6245F62C4C7}" type="datetimeFigureOut">
              <a:rPr lang="nl-NL" smtClean="0"/>
              <a:pPr/>
              <a:t>05-03-2020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7FC95-C197-FA4D-A404-BD77F43D80A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46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5BB59-7357-B34F-B158-A6245F62C4C7}" type="datetimeFigureOut">
              <a:rPr lang="nl-NL" smtClean="0"/>
              <a:pPr/>
              <a:t>05-03-2020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7FC95-C197-FA4D-A404-BD77F43D80A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DSC_647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33400"/>
            <a:ext cx="5791200" cy="5661025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hthoek 3"/>
          <p:cNvSpPr>
            <a:spLocks noChangeArrowheads="1"/>
          </p:cNvSpPr>
          <p:nvPr/>
        </p:nvSpPr>
        <p:spPr bwMode="auto">
          <a:xfrm>
            <a:off x="609600" y="685800"/>
            <a:ext cx="457200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440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“Icelandic mountain”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afm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. 46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x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64 cm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450 € //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huurprijs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9 € per 3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maanden</a:t>
            </a:r>
            <a:endParaRPr lang="en-US" sz="14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134147" name="Rectangle 3"/>
          <p:cNvSpPr txBox="1">
            <a:spLocks noChangeArrowheads="1"/>
          </p:cNvSpPr>
          <p:nvPr/>
        </p:nvSpPr>
        <p:spPr bwMode="auto">
          <a:xfrm>
            <a:off x="381000" y="1981200"/>
            <a:ext cx="4572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>
              <a:solidFill>
                <a:srgbClr val="7F7F7F"/>
              </a:solidFill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Techniek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gouache op board met 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fotocombinatie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</a:t>
            </a:r>
          </a:p>
        </p:txBody>
      </p:sp>
      <p:pic>
        <p:nvPicPr>
          <p:cNvPr id="3" name="Afbeelding 2" descr="Afbeelding met buiten, natuur, gras, water&#10;&#10;Automatisch gegenereerde beschrijving">
            <a:extLst>
              <a:ext uri="{FF2B5EF4-FFF2-40B4-BE49-F238E27FC236}">
                <a16:creationId xmlns:a16="http://schemas.microsoft.com/office/drawing/2014/main" id="{35DBCAC7-0756-D44D-A680-70B652B96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162" y="1732240"/>
            <a:ext cx="3134238" cy="436376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SC_889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09600"/>
            <a:ext cx="7392988" cy="5637213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hthoek 3"/>
          <p:cNvSpPr>
            <a:spLocks noChangeArrowheads="1"/>
          </p:cNvSpPr>
          <p:nvPr/>
        </p:nvSpPr>
        <p:spPr bwMode="auto">
          <a:xfrm>
            <a:off x="824982" y="228600"/>
            <a:ext cx="457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br>
              <a:rPr lang="en-US" sz="1800" dirty="0">
                <a:solidFill>
                  <a:schemeClr val="tx2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20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441</a:t>
            </a:r>
          </a:p>
          <a:p>
            <a:pPr eaLnBrk="1" hangingPunct="1"/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“Iceland-impression”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afm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. 72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x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55 cm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550 € //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Huurprijs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(3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maanden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): 11 €</a:t>
            </a:r>
          </a:p>
        </p:txBody>
      </p:sp>
      <p:sp>
        <p:nvSpPr>
          <p:cNvPr id="136195" name="Rectangle 3"/>
          <p:cNvSpPr txBox="1">
            <a:spLocks noChangeArrowheads="1"/>
          </p:cNvSpPr>
          <p:nvPr/>
        </p:nvSpPr>
        <p:spPr bwMode="auto">
          <a:xfrm>
            <a:off x="228600" y="2743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Techniek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gouache/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fotomateriaal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op 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paneel</a:t>
            </a:r>
            <a:endParaRPr lang="en-US" sz="12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pic>
        <p:nvPicPr>
          <p:cNvPr id="6" name="Afbeelding 5" descr="DSC_889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2057400"/>
            <a:ext cx="4648200" cy="3543300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DSC_96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838200"/>
            <a:ext cx="4464050" cy="5105400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DSC_96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2209800"/>
            <a:ext cx="3048000" cy="3486150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113667" name="Rectangle 2"/>
          <p:cNvSpPr>
            <a:spLocks noGrp="1" noChangeArrowheads="1"/>
          </p:cNvSpPr>
          <p:nvPr>
            <p:ph type="title"/>
          </p:nvPr>
        </p:nvSpPr>
        <p:spPr>
          <a:xfrm>
            <a:off x="954597" y="533400"/>
            <a:ext cx="77724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2000" dirty="0">
                <a:solidFill>
                  <a:srgbClr val="7F7F7F"/>
                </a:solidFill>
                <a:latin typeface="Verdana"/>
                <a:ea typeface="Verdana" pitchFamily="-112" charset="0"/>
                <a:cs typeface="Verdana"/>
              </a:rPr>
              <a:t>442</a:t>
            </a:r>
            <a:br>
              <a:rPr lang="en-US" sz="1400" dirty="0">
                <a:solidFill>
                  <a:srgbClr val="7F7F7F"/>
                </a:solidFill>
                <a:latin typeface="Verdana"/>
                <a:ea typeface="Verdana" pitchFamily="-112" charset="0"/>
                <a:cs typeface="Verdana"/>
              </a:rPr>
            </a:br>
            <a:r>
              <a:rPr lang="en-US" sz="1400" dirty="0">
                <a:solidFill>
                  <a:srgbClr val="7F7F7F"/>
                </a:solidFill>
                <a:latin typeface="Verdana"/>
                <a:ea typeface="Verdana" pitchFamily="-112" charset="0"/>
                <a:cs typeface="Verdana"/>
              </a:rPr>
              <a:t>“</a:t>
            </a:r>
            <a:r>
              <a:rPr lang="en-GB" sz="1400" dirty="0" err="1">
                <a:solidFill>
                  <a:srgbClr val="7F7F7F"/>
                </a:solidFill>
                <a:latin typeface="Verdana"/>
                <a:cs typeface="Verdana"/>
              </a:rPr>
              <a:t>Ijsland</a:t>
            </a:r>
            <a:r>
              <a:rPr lang="en-GB" sz="1400" dirty="0">
                <a:solidFill>
                  <a:srgbClr val="7F7F7F"/>
                </a:solidFill>
                <a:latin typeface="Verdana"/>
                <a:cs typeface="Verdana"/>
              </a:rPr>
              <a:t> </a:t>
            </a:r>
            <a:r>
              <a:rPr lang="en-GB" sz="1400">
                <a:solidFill>
                  <a:srgbClr val="7F7F7F"/>
                </a:solidFill>
                <a:latin typeface="Verdana"/>
                <a:cs typeface="Verdana"/>
              </a:rPr>
              <a:t>en Bosch</a:t>
            </a:r>
            <a:r>
              <a:rPr lang="en-US" sz="1400">
                <a:solidFill>
                  <a:srgbClr val="7F7F7F"/>
                </a:solidFill>
                <a:latin typeface="Verdana"/>
                <a:ea typeface="Verdana" pitchFamily="-112" charset="0"/>
                <a:cs typeface="Verdana"/>
              </a:rPr>
              <a:t>” </a:t>
            </a:r>
            <a:br>
              <a:rPr lang="en-US" sz="1400" dirty="0">
                <a:solidFill>
                  <a:srgbClr val="7F7F7F"/>
                </a:solidFill>
                <a:latin typeface="Verdana"/>
                <a:ea typeface="Verdana" pitchFamily="-112" charset="0"/>
                <a:cs typeface="Verdana"/>
              </a:rPr>
            </a:br>
            <a:r>
              <a:rPr lang="en-US" sz="1400" dirty="0" err="1">
                <a:solidFill>
                  <a:srgbClr val="7F7F7F"/>
                </a:solidFill>
                <a:latin typeface="Verdana"/>
                <a:ea typeface="Verdana" pitchFamily="-112" charset="0"/>
                <a:cs typeface="Verdana"/>
              </a:rPr>
              <a:t>afm</a:t>
            </a:r>
            <a:r>
              <a:rPr lang="en-US" sz="1400" dirty="0">
                <a:solidFill>
                  <a:srgbClr val="7F7F7F"/>
                </a:solidFill>
                <a:latin typeface="Verdana"/>
                <a:ea typeface="Verdana" pitchFamily="-112" charset="0"/>
                <a:cs typeface="Verdana"/>
              </a:rPr>
              <a:t>. 30x26 cm </a:t>
            </a:r>
            <a:br>
              <a:rPr lang="en-US" sz="1400" dirty="0">
                <a:solidFill>
                  <a:srgbClr val="7F7F7F"/>
                </a:solidFill>
                <a:latin typeface="Verdana"/>
                <a:ea typeface="Verdana" pitchFamily="-112" charset="0"/>
                <a:cs typeface="Verdana"/>
              </a:rPr>
            </a:br>
            <a:r>
              <a:rPr lang="en-US" sz="1400" dirty="0" err="1">
                <a:solidFill>
                  <a:srgbClr val="7F7F7F"/>
                </a:solidFill>
                <a:latin typeface="Verdana"/>
                <a:ea typeface="Verdana" pitchFamily="-112" charset="0"/>
                <a:cs typeface="Verdana"/>
              </a:rPr>
              <a:t>prijs</a:t>
            </a:r>
            <a:r>
              <a:rPr lang="en-US" sz="1400" dirty="0">
                <a:solidFill>
                  <a:srgbClr val="7F7F7F"/>
                </a:solidFill>
                <a:latin typeface="Verdana"/>
                <a:ea typeface="Verdana" pitchFamily="-112" charset="0"/>
                <a:cs typeface="Verdana"/>
              </a:rPr>
              <a:t> 125 € // </a:t>
            </a:r>
            <a:r>
              <a:rPr lang="en-US" sz="1400" dirty="0" err="1">
                <a:solidFill>
                  <a:srgbClr val="7F7F7F"/>
                </a:solidFill>
                <a:latin typeface="Verdana"/>
                <a:ea typeface="Verdana" pitchFamily="-112" charset="0"/>
                <a:cs typeface="Verdana"/>
              </a:rPr>
              <a:t>huurprijs</a:t>
            </a:r>
            <a:r>
              <a:rPr lang="en-US" sz="1400" dirty="0">
                <a:solidFill>
                  <a:srgbClr val="7F7F7F"/>
                </a:solidFill>
                <a:latin typeface="Verdana"/>
                <a:ea typeface="Verdana" pitchFamily="-112" charset="0"/>
                <a:cs typeface="Verdana"/>
              </a:rPr>
              <a:t> per 3 </a:t>
            </a:r>
            <a:r>
              <a:rPr lang="en-US" sz="1400" dirty="0" err="1">
                <a:solidFill>
                  <a:srgbClr val="7F7F7F"/>
                </a:solidFill>
                <a:latin typeface="Verdana"/>
                <a:ea typeface="Verdana" pitchFamily="-112" charset="0"/>
                <a:cs typeface="Verdana"/>
              </a:rPr>
              <a:t>mnd</a:t>
            </a:r>
            <a:r>
              <a:rPr lang="en-US" sz="1400" dirty="0">
                <a:solidFill>
                  <a:srgbClr val="7F7F7F"/>
                </a:solidFill>
                <a:latin typeface="Verdana"/>
                <a:ea typeface="Verdana" pitchFamily="-112" charset="0"/>
                <a:cs typeface="Verdana"/>
              </a:rPr>
              <a:t> 2,50 €</a:t>
            </a:r>
          </a:p>
        </p:txBody>
      </p:sp>
      <p:sp>
        <p:nvSpPr>
          <p:cNvPr id="113668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Techniek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foto/schilderij</a:t>
            </a:r>
            <a:endParaRPr lang="en-US" sz="12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786E989F-673E-1A48-9F0F-7FF515D85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11480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B6DCD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/>
          <a:p>
            <a:endParaRPr lang="nl-NL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DSC_859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762000"/>
            <a:ext cx="7467600" cy="4348163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 txBox="1">
            <a:spLocks noChangeArrowheads="1"/>
          </p:cNvSpPr>
          <p:nvPr/>
        </p:nvSpPr>
        <p:spPr bwMode="auto">
          <a:xfrm>
            <a:off x="685800" y="260533"/>
            <a:ext cx="6019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20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443</a:t>
            </a:r>
          </a:p>
          <a:p>
            <a:pPr eaLnBrk="1" hangingPunct="1"/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“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Landmannalaugar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”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afm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. 50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x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30 cm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250 € //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Huurprijs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per 3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maanden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5,00 €</a:t>
            </a:r>
          </a:p>
        </p:txBody>
      </p:sp>
      <p:sp>
        <p:nvSpPr>
          <p:cNvPr id="25603" name="Rectangle 3"/>
          <p:cNvSpPr txBox="1">
            <a:spLocks noChangeArrowheads="1"/>
          </p:cNvSpPr>
          <p:nvPr/>
        </p:nvSpPr>
        <p:spPr bwMode="auto">
          <a:xfrm>
            <a:off x="685800" y="2743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Techniek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gouache op board met 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fotomateriaal</a:t>
            </a:r>
            <a:endParaRPr lang="en-US" sz="12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pic>
        <p:nvPicPr>
          <p:cNvPr id="6" name="Afbeelding 5" descr="DSC_859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286000"/>
            <a:ext cx="4724400" cy="2751138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E8BA71D7-19CE-1542-813A-26F773422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11480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B6DCD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/>
          <a:p>
            <a:endParaRPr lang="nl-NL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DSC_87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838200"/>
            <a:ext cx="8077200" cy="2940050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hthoek 3"/>
          <p:cNvSpPr>
            <a:spLocks noChangeArrowheads="1"/>
          </p:cNvSpPr>
          <p:nvPr/>
        </p:nvSpPr>
        <p:spPr bwMode="auto">
          <a:xfrm>
            <a:off x="804990" y="575345"/>
            <a:ext cx="457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444</a:t>
            </a:r>
            <a:br>
              <a:rPr lang="en-US" sz="1800" dirty="0">
                <a:solidFill>
                  <a:schemeClr val="tx2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“Rough Iceland-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Myvatn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”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afm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. 180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x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70 cm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1890 € //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Huurprijs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per 3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maanden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56,50€</a:t>
            </a:r>
          </a:p>
          <a:p>
            <a:pPr algn="ctr" eaLnBrk="1" hangingPunct="1"/>
            <a:endParaRPr lang="en-US" sz="1800" dirty="0">
              <a:solidFill>
                <a:schemeClr val="tx2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27651" name="Rectangle 3"/>
          <p:cNvSpPr txBox="1">
            <a:spLocks noChangeArrowheads="1"/>
          </p:cNvSpPr>
          <p:nvPr/>
        </p:nvSpPr>
        <p:spPr bwMode="auto">
          <a:xfrm>
            <a:off x="609600" y="24384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Techniek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gouache / 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fotomateriaal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op 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linnen</a:t>
            </a:r>
            <a:endParaRPr lang="en-US" sz="12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pic>
        <p:nvPicPr>
          <p:cNvPr id="6" name="Afbeelding 5" descr="DSC_87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2590800"/>
            <a:ext cx="5867400" cy="2135188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DSC_859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685800"/>
            <a:ext cx="6061075" cy="5294313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b="1">
                <a:latin typeface="Verdana" pitchFamily="-112" charset="0"/>
                <a:ea typeface="Verdana" pitchFamily="-112" charset="0"/>
                <a:cs typeface="Verdana" pitchFamily="-112" charset="0"/>
              </a:rPr>
              <a:t>Dit zijn allemaal werkstukken (19 stuks) </a:t>
            </a:r>
            <a:br>
              <a:rPr lang="en-US" sz="2000" b="1"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2000" b="1">
                <a:latin typeface="Verdana" pitchFamily="-112" charset="0"/>
                <a:ea typeface="Verdana" pitchFamily="-112" charset="0"/>
                <a:cs typeface="Verdana" pitchFamily="-112" charset="0"/>
              </a:rPr>
              <a:t>die ik gemaakt heb vanaf 2015.</a:t>
            </a:r>
            <a:br>
              <a:rPr lang="en-US" sz="2000" b="1"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2000" b="1">
                <a:latin typeface="Verdana" pitchFamily="-112" charset="0"/>
                <a:ea typeface="Verdana" pitchFamily="-112" charset="0"/>
                <a:cs typeface="Verdana" pitchFamily="-112" charset="0"/>
              </a:rPr>
              <a:t>  </a:t>
            </a:r>
            <a:br>
              <a:rPr lang="en-US" sz="2000" b="1"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nl-NL" sz="2000">
                <a:solidFill>
                  <a:srgbClr val="808080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Al deze werken zijn te huur voor </a:t>
            </a:r>
            <a:br>
              <a:rPr lang="nl-NL" sz="2000">
                <a:solidFill>
                  <a:srgbClr val="808080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nl-NL" sz="2000">
                <a:solidFill>
                  <a:srgbClr val="808080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2% van de aangegeven verkoopprijs. </a:t>
            </a:r>
            <a:br>
              <a:rPr lang="nl-NL" sz="2000">
                <a:solidFill>
                  <a:srgbClr val="808080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nl-NL" sz="2000">
                <a:solidFill>
                  <a:srgbClr val="808080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Daarvoor kunt u het werk 3 maanden in huis hangen.</a:t>
            </a:r>
            <a:r>
              <a:rPr lang="en-US" sz="2000" b="1">
                <a:solidFill>
                  <a:srgbClr val="808080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                                      </a:t>
            </a:r>
            <a:endParaRPr lang="en-US">
              <a:solidFill>
                <a:srgbClr val="808080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52800"/>
            <a:ext cx="6400800" cy="1752600"/>
          </a:xfrm>
        </p:spPr>
        <p:txBody>
          <a:bodyPr>
            <a:normAutofit fontScale="77500" lnSpcReduction="20000"/>
          </a:bodyPr>
          <a:lstStyle/>
          <a:p>
            <a:pPr eaLnBrk="1" hangingPunct="1"/>
            <a:endParaRPr lang="en-US" sz="2000" b="1" dirty="0">
              <a:latin typeface="Verdana" pitchFamily="-112" charset="0"/>
              <a:ea typeface="Verdana" pitchFamily="-112" charset="0"/>
              <a:cs typeface="Verdana" pitchFamily="-112" charset="0"/>
            </a:endParaRPr>
          </a:p>
          <a:p>
            <a:pPr eaLnBrk="1" hangingPunct="1"/>
            <a:r>
              <a:rPr lang="en-US" sz="2000" b="1" dirty="0">
                <a:solidFill>
                  <a:srgbClr val="9999CC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Ad </a:t>
            </a:r>
            <a:r>
              <a:rPr lang="en-US" sz="2000" b="1" dirty="0" err="1">
                <a:solidFill>
                  <a:srgbClr val="9999CC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Verhagen</a:t>
            </a:r>
            <a:endParaRPr lang="en-US" sz="2000" b="1" dirty="0">
              <a:solidFill>
                <a:srgbClr val="9999CC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  <a:p>
            <a:pPr eaLnBrk="1" hangingPunct="1"/>
            <a:r>
              <a:rPr lang="en-US" sz="2000" b="1" dirty="0" err="1">
                <a:solidFill>
                  <a:srgbClr val="9999CC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Telefoon</a:t>
            </a:r>
            <a:r>
              <a:rPr lang="en-US" sz="2000" b="1" dirty="0">
                <a:solidFill>
                  <a:srgbClr val="9999CC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</a:t>
            </a:r>
            <a:r>
              <a:rPr lang="en-US" sz="2000" b="1" dirty="0">
                <a:solidFill>
                  <a:srgbClr val="9999CC"/>
                </a:solidFill>
              </a:rPr>
              <a:t>0622952182</a:t>
            </a:r>
          </a:p>
          <a:p>
            <a:r>
              <a:rPr lang="en-US" sz="2000" b="1">
                <a:solidFill>
                  <a:srgbClr val="9999CC"/>
                </a:solidFill>
              </a:rPr>
              <a:t>www.adskunst.nl</a:t>
            </a:r>
            <a:endParaRPr lang="en-US" sz="2000" b="1">
              <a:solidFill>
                <a:srgbClr val="9999CC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  <a:p>
            <a:pPr eaLnBrk="1" hangingPunct="1"/>
            <a:r>
              <a:rPr lang="en-US" sz="2000" b="1" dirty="0" err="1">
                <a:solidFill>
                  <a:srgbClr val="9999CC"/>
                </a:solidFill>
              </a:rPr>
              <a:t>Ad.verhagen.kunst@home.nl</a:t>
            </a:r>
            <a:endParaRPr lang="en-US" sz="2000" b="1" dirty="0">
              <a:solidFill>
                <a:srgbClr val="9999CC"/>
              </a:solidFill>
            </a:endParaRPr>
          </a:p>
          <a:p>
            <a:pPr eaLnBrk="1" hangingPunct="1"/>
            <a:endParaRPr lang="en-US" sz="2000" b="1" dirty="0">
              <a:solidFill>
                <a:srgbClr val="9999CC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  <a:p>
            <a:pPr eaLnBrk="1" hangingPunct="1"/>
            <a:r>
              <a:rPr lang="en-US" sz="2000" b="1" dirty="0">
                <a:solidFill>
                  <a:srgbClr val="9999CC"/>
                </a:solidFill>
              </a:rPr>
              <a:t>.</a:t>
            </a:r>
            <a:endParaRPr lang="en-US" sz="2000" b="1" dirty="0"/>
          </a:p>
          <a:p>
            <a:pPr eaLnBrk="1" hangingPunct="1"/>
            <a:endParaRPr lang="en-US" sz="2000" dirty="0"/>
          </a:p>
        </p:txBody>
      </p:sp>
      <p:sp>
        <p:nvSpPr>
          <p:cNvPr id="4" name="Tekstvak 3"/>
          <p:cNvSpPr txBox="1"/>
          <p:nvPr/>
        </p:nvSpPr>
        <p:spPr>
          <a:xfrm>
            <a:off x="1371600" y="3059113"/>
            <a:ext cx="62309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ＭＳ Ｐゴシック" pitchFamily="-111" charset="-128"/>
                <a:cs typeface="Verdana"/>
              </a:rPr>
              <a:t>Voor al het werk geldt: 1 maand gratis proefhangen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hthoek 3"/>
          <p:cNvSpPr>
            <a:spLocks noChangeArrowheads="1"/>
          </p:cNvSpPr>
          <p:nvPr/>
        </p:nvSpPr>
        <p:spPr bwMode="auto">
          <a:xfrm>
            <a:off x="609600" y="546318"/>
            <a:ext cx="45720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445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“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Jokulsarlon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and me”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afm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. 30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x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26 cm</a:t>
            </a:r>
          </a:p>
          <a:p>
            <a:pPr eaLnBrk="1" hangingPunct="1"/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150 € //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Huurprijs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per 3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maanden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3,00 €</a:t>
            </a:r>
          </a:p>
          <a:p>
            <a:pPr algn="ctr" eaLnBrk="1" hangingPunct="1"/>
            <a:r>
              <a:rPr lang="en-US" sz="1800" dirty="0">
                <a:solidFill>
                  <a:schemeClr val="tx2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</a:t>
            </a:r>
            <a:br>
              <a:rPr lang="en-US" sz="1800" dirty="0">
                <a:solidFill>
                  <a:schemeClr val="tx2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endParaRPr lang="en-US" sz="1800" dirty="0">
              <a:solidFill>
                <a:schemeClr val="tx2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29699" name="Rectangle 3"/>
          <p:cNvSpPr txBox="1">
            <a:spLocks noChangeArrowheads="1"/>
          </p:cNvSpPr>
          <p:nvPr/>
        </p:nvSpPr>
        <p:spPr bwMode="auto">
          <a:xfrm>
            <a:off x="228600" y="2362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>
              <a:solidFill>
                <a:srgbClr val="7F7F7F"/>
              </a:solidFill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Techniek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gouache / 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fotomateriaal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op 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paneel</a:t>
            </a:r>
            <a:endParaRPr lang="en-US" sz="12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pic>
        <p:nvPicPr>
          <p:cNvPr id="6" name="Afbeelding 5" descr="DSC_859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1828800"/>
            <a:ext cx="4141788" cy="3617913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822DC23F-7F6C-1A4B-B385-0E50E93AF0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114800"/>
            <a:ext cx="304800" cy="304800"/>
          </a:xfrm>
          <a:prstGeom prst="ellipse">
            <a:avLst/>
          </a:prstGeom>
          <a:solidFill>
            <a:srgbClr val="4CCC19"/>
          </a:solidFill>
          <a:ln w="9525">
            <a:solidFill>
              <a:srgbClr val="B6DCD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SC_857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09600"/>
            <a:ext cx="5997575" cy="5351463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hthoek 3"/>
          <p:cNvSpPr>
            <a:spLocks noChangeArrowheads="1"/>
          </p:cNvSpPr>
          <p:nvPr/>
        </p:nvSpPr>
        <p:spPr bwMode="auto">
          <a:xfrm>
            <a:off x="630236" y="271462"/>
            <a:ext cx="45720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br>
              <a:rPr lang="en-US" sz="1800" dirty="0">
                <a:solidFill>
                  <a:schemeClr val="tx2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20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446</a:t>
            </a:r>
          </a:p>
          <a:p>
            <a:pPr eaLnBrk="1" hangingPunct="1"/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“Iceland-ice block”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afm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. 30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x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26 cm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150 € //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Huurprijs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per 3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maanden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3,00 €</a:t>
            </a:r>
          </a:p>
          <a:p>
            <a:pPr algn="ctr" eaLnBrk="1" hangingPunct="1"/>
            <a:endParaRPr lang="en-US" sz="1800" dirty="0">
              <a:solidFill>
                <a:schemeClr val="tx2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33795" name="Rectangle 3"/>
          <p:cNvSpPr txBox="1">
            <a:spLocks noChangeArrowheads="1"/>
          </p:cNvSpPr>
          <p:nvPr/>
        </p:nvSpPr>
        <p:spPr bwMode="auto">
          <a:xfrm>
            <a:off x="228600" y="22098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Techniek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gouache/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fotomateriaal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op 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paneel</a:t>
            </a:r>
            <a:endParaRPr lang="en-US" sz="12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pic>
        <p:nvPicPr>
          <p:cNvPr id="7" name="Afbeelding 6" descr="DSC_857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1752600"/>
            <a:ext cx="3948113" cy="3522663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533400"/>
            <a:ext cx="6475413" cy="564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hthoek 3"/>
          <p:cNvSpPr>
            <a:spLocks noChangeArrowheads="1"/>
          </p:cNvSpPr>
          <p:nvPr/>
        </p:nvSpPr>
        <p:spPr bwMode="auto">
          <a:xfrm>
            <a:off x="695366" y="241518"/>
            <a:ext cx="45720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br>
              <a:rPr lang="en-US" sz="1800" dirty="0">
                <a:solidFill>
                  <a:schemeClr val="tx2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20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447</a:t>
            </a:r>
          </a:p>
          <a:p>
            <a:pPr eaLnBrk="1" hangingPunct="1"/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“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Myvatn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”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afm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. 30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x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26 cm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150 € //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Huurprijs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per 3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maanden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3,00 €</a:t>
            </a:r>
          </a:p>
          <a:p>
            <a:pPr algn="ctr" eaLnBrk="1" hangingPunct="1"/>
            <a:endParaRPr lang="en-US" sz="1800" dirty="0">
              <a:solidFill>
                <a:schemeClr val="tx2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35843" name="Rectangle 3"/>
          <p:cNvSpPr txBox="1">
            <a:spLocks noChangeArrowheads="1"/>
          </p:cNvSpPr>
          <p:nvPr/>
        </p:nvSpPr>
        <p:spPr bwMode="auto">
          <a:xfrm>
            <a:off x="228600" y="2743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>
              <a:solidFill>
                <a:srgbClr val="7F7F7F"/>
              </a:solidFill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Techniek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gouache/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fotomateriaal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op 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paneel</a:t>
            </a:r>
            <a:endParaRPr lang="en-US" sz="12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2057400"/>
            <a:ext cx="4379913" cy="382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F40400EF-FDB5-AE4A-9907-31698D0E1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11480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B6DCD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/>
          <a:p>
            <a:endParaRPr lang="nl-NL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DSC_939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762000"/>
            <a:ext cx="7543800" cy="4135438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hthoek 3"/>
          <p:cNvSpPr>
            <a:spLocks noChangeArrowheads="1"/>
          </p:cNvSpPr>
          <p:nvPr/>
        </p:nvSpPr>
        <p:spPr bwMode="auto">
          <a:xfrm>
            <a:off x="609600" y="381000"/>
            <a:ext cx="492646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448</a:t>
            </a:r>
          </a:p>
          <a:p>
            <a:pPr eaLnBrk="1" hangingPunct="1"/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“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tufsteenvlakte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op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IJsland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”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afm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. 150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x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85 cm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1900 € //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Huurprijs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per 3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maanden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57,00 €</a:t>
            </a:r>
          </a:p>
          <a:p>
            <a:pPr algn="ctr" eaLnBrk="1" hangingPunct="1"/>
            <a:endParaRPr lang="en-US" sz="1800" dirty="0">
              <a:solidFill>
                <a:schemeClr val="tx2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37891" name="Rectangle 3"/>
          <p:cNvSpPr txBox="1">
            <a:spLocks noChangeArrowheads="1"/>
          </p:cNvSpPr>
          <p:nvPr/>
        </p:nvSpPr>
        <p:spPr bwMode="auto">
          <a:xfrm>
            <a:off x="228600" y="2743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>
              <a:solidFill>
                <a:srgbClr val="7F7F7F"/>
              </a:solidFill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Techniek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gouache/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fotomateriaal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op 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linnen</a:t>
            </a:r>
            <a:endParaRPr lang="en-US" sz="12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pic>
        <p:nvPicPr>
          <p:cNvPr id="7" name="Afbeelding 6" descr="DSC_939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886" y="1981200"/>
            <a:ext cx="6008519" cy="3294602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water, strand, gras&#10;&#10;Automatisch gegenereerde beschrijving">
            <a:extLst>
              <a:ext uri="{FF2B5EF4-FFF2-40B4-BE49-F238E27FC236}">
                <a16:creationId xmlns:a16="http://schemas.microsoft.com/office/drawing/2014/main" id="{12D2B6A2-694C-3347-B4DB-0701D0E74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758" y="1115979"/>
            <a:ext cx="7094483" cy="2313021"/>
          </a:xfrm>
          <a:prstGeom prst="rect">
            <a:avLst/>
          </a:prstGeom>
          <a:effectLst>
            <a:outerShdw blurRad="254000" dist="127000" dir="2700000" algn="ctr" rotWithShape="0">
              <a:schemeClr val="tx1">
                <a:alpha val="43000"/>
              </a:scheme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hthoek 3"/>
          <p:cNvSpPr>
            <a:spLocks noChangeArrowheads="1"/>
          </p:cNvSpPr>
          <p:nvPr/>
        </p:nvSpPr>
        <p:spPr bwMode="auto">
          <a:xfrm>
            <a:off x="838200" y="651334"/>
            <a:ext cx="457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449</a:t>
            </a:r>
          </a:p>
          <a:p>
            <a:pPr eaLnBrk="1" hangingPunct="1"/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“reflection on Iceland”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afm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. 75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x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24 cm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200 € //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Huurprijs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per 3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maanden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4,00 €</a:t>
            </a:r>
          </a:p>
          <a:p>
            <a:pPr algn="ctr" eaLnBrk="1" hangingPunct="1"/>
            <a:endParaRPr lang="en-US" sz="1800" dirty="0">
              <a:solidFill>
                <a:schemeClr val="tx2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39939" name="Rectangle 3"/>
          <p:cNvSpPr txBox="1">
            <a:spLocks noChangeArrowheads="1"/>
          </p:cNvSpPr>
          <p:nvPr/>
        </p:nvSpPr>
        <p:spPr bwMode="auto">
          <a:xfrm>
            <a:off x="228600" y="2743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Techniek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gouache/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fotomateriaal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op 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paneel</a:t>
            </a:r>
            <a:endParaRPr lang="en-US" sz="12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pic>
        <p:nvPicPr>
          <p:cNvPr id="6" name="Afbeelding 5" descr="Afbeelding met buiten, water, strand, gras&#10;&#10;Automatisch gegenereerde beschrijving">
            <a:extLst>
              <a:ext uri="{FF2B5EF4-FFF2-40B4-BE49-F238E27FC236}">
                <a16:creationId xmlns:a16="http://schemas.microsoft.com/office/drawing/2014/main" id="{A26C44D5-7530-D947-B209-B948FA827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138" y="2837794"/>
            <a:ext cx="5141842" cy="1676400"/>
          </a:xfrm>
          <a:prstGeom prst="rect">
            <a:avLst/>
          </a:prstGeom>
          <a:effectLst>
            <a:outerShdw blurRad="254000" dist="127000" dir="2700000" algn="ctr" rotWithShape="0">
              <a:schemeClr val="tx1">
                <a:alpha val="43000"/>
              </a:scheme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SC_82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609600"/>
            <a:ext cx="6049963" cy="5195888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DSC_647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33400"/>
            <a:ext cx="5791200" cy="5661025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hthoek 3"/>
          <p:cNvSpPr>
            <a:spLocks noChangeArrowheads="1"/>
          </p:cNvSpPr>
          <p:nvPr/>
        </p:nvSpPr>
        <p:spPr bwMode="auto">
          <a:xfrm>
            <a:off x="826700" y="553634"/>
            <a:ext cx="457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451</a:t>
            </a:r>
          </a:p>
          <a:p>
            <a:pPr eaLnBrk="1" hangingPunct="1"/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“Iceland-landscape”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afm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. 60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x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50 cm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300 € //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Huurprijs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per 3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maanden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6,00 €</a:t>
            </a:r>
          </a:p>
          <a:p>
            <a:pPr algn="ctr" eaLnBrk="1" hangingPunct="1"/>
            <a:endParaRPr lang="en-US" sz="1800" dirty="0">
              <a:solidFill>
                <a:schemeClr val="tx2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44035" name="Rectangle 3"/>
          <p:cNvSpPr txBox="1">
            <a:spLocks noChangeArrowheads="1"/>
          </p:cNvSpPr>
          <p:nvPr/>
        </p:nvSpPr>
        <p:spPr bwMode="auto">
          <a:xfrm>
            <a:off x="228600" y="2743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>
              <a:solidFill>
                <a:srgbClr val="7F7F7F"/>
              </a:solidFill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Techniek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gouache/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fotomateriaal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op 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paneel</a:t>
            </a:r>
            <a:endParaRPr lang="en-US" sz="12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pic>
        <p:nvPicPr>
          <p:cNvPr id="7" name="Afbeelding 6" descr="DSC_82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133600"/>
            <a:ext cx="4343400" cy="3730625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DSC_946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533400"/>
            <a:ext cx="4983163" cy="5334000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hthoek 3"/>
          <p:cNvSpPr>
            <a:spLocks noChangeArrowheads="1"/>
          </p:cNvSpPr>
          <p:nvPr/>
        </p:nvSpPr>
        <p:spPr bwMode="auto">
          <a:xfrm>
            <a:off x="609600" y="381000"/>
            <a:ext cx="457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452</a:t>
            </a:r>
          </a:p>
          <a:p>
            <a:pPr eaLnBrk="1" hangingPunct="1"/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“Iceland-impression with me”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afm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. 46,5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x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50 cm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350 € //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Huurprijs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per 3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maanden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7,00 €</a:t>
            </a:r>
          </a:p>
          <a:p>
            <a:pPr algn="ctr" eaLnBrk="1" hangingPunct="1"/>
            <a:endParaRPr lang="en-US" sz="1800" dirty="0">
              <a:solidFill>
                <a:schemeClr val="tx2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46083" name="Rectangle 3"/>
          <p:cNvSpPr txBox="1">
            <a:spLocks noChangeArrowheads="1"/>
          </p:cNvSpPr>
          <p:nvPr/>
        </p:nvSpPr>
        <p:spPr bwMode="auto">
          <a:xfrm>
            <a:off x="228600" y="2743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>
              <a:solidFill>
                <a:srgbClr val="7F7F7F"/>
              </a:solidFill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Techniek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gouache/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fotomateriaal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op 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paneel</a:t>
            </a:r>
            <a:endParaRPr lang="en-US" sz="12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pic>
        <p:nvPicPr>
          <p:cNvPr id="6" name="Afbeelding 5" descr="DSC_946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981200"/>
            <a:ext cx="3773488" cy="4038600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SC_87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762000"/>
            <a:ext cx="7620000" cy="4965700"/>
          </a:xfrm>
          <a:prstGeom prst="rect">
            <a:avLst/>
          </a:prstGeom>
          <a:effectLst>
            <a:outerShdw blurRad="2794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hthoek 3"/>
          <p:cNvSpPr>
            <a:spLocks noChangeArrowheads="1"/>
          </p:cNvSpPr>
          <p:nvPr/>
        </p:nvSpPr>
        <p:spPr bwMode="auto">
          <a:xfrm>
            <a:off x="586172" y="152162"/>
            <a:ext cx="45720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br>
              <a:rPr lang="en-US" sz="1800" dirty="0">
                <a:solidFill>
                  <a:schemeClr val="tx2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20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453</a:t>
            </a:r>
          </a:p>
          <a:p>
            <a:pPr eaLnBrk="1" hangingPunct="1"/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“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Ijsland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Jokulsarlon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”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afm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. 75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x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50 cm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475 € //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Huurprijs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per 3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maanden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9,50 €</a:t>
            </a:r>
          </a:p>
          <a:p>
            <a:pPr algn="ctr" eaLnBrk="1" hangingPunct="1"/>
            <a:endParaRPr lang="en-US" sz="1800" dirty="0">
              <a:solidFill>
                <a:schemeClr val="tx2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31747" name="Rectangle 3"/>
          <p:cNvSpPr txBox="1">
            <a:spLocks noChangeArrowheads="1"/>
          </p:cNvSpPr>
          <p:nvPr/>
        </p:nvSpPr>
        <p:spPr bwMode="auto">
          <a:xfrm>
            <a:off x="228600" y="22098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Techniek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gouache/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fotomateriaal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op 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paneel</a:t>
            </a:r>
            <a:endParaRPr lang="en-US" sz="12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pic>
        <p:nvPicPr>
          <p:cNvPr id="7" name="Afbeelding 6" descr="DSC_87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752600"/>
            <a:ext cx="5164138" cy="3365500"/>
          </a:xfrm>
          <a:prstGeom prst="rect">
            <a:avLst/>
          </a:prstGeom>
          <a:effectLst>
            <a:outerShdw blurRad="2794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DSC_94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685800"/>
            <a:ext cx="7162800" cy="4919663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hthoek 3"/>
          <p:cNvSpPr>
            <a:spLocks noChangeArrowheads="1"/>
          </p:cNvSpPr>
          <p:nvPr/>
        </p:nvSpPr>
        <p:spPr bwMode="auto">
          <a:xfrm>
            <a:off x="783280" y="542778"/>
            <a:ext cx="457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454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“Iceland-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Myvatnenvironment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”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afm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. 51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x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34,5 cm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180 € //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Huurprijs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per 3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maanden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3,50 €</a:t>
            </a:r>
          </a:p>
          <a:p>
            <a:pPr algn="ctr" eaLnBrk="1" hangingPunct="1"/>
            <a:endParaRPr lang="en-US" sz="1800" dirty="0">
              <a:solidFill>
                <a:schemeClr val="tx2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23555" name="Rectangle 3"/>
          <p:cNvSpPr txBox="1">
            <a:spLocks noChangeArrowheads="1"/>
          </p:cNvSpPr>
          <p:nvPr/>
        </p:nvSpPr>
        <p:spPr bwMode="auto">
          <a:xfrm>
            <a:off x="228600" y="2743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Techniek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gouache/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fotomateriaal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op 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paneel</a:t>
            </a:r>
            <a:endParaRPr lang="en-US" sz="12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pic>
        <p:nvPicPr>
          <p:cNvPr id="7" name="Afbeelding 6" descr="DSC_94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2286000"/>
            <a:ext cx="4572000" cy="3140075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SC_958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496" y="535481"/>
            <a:ext cx="5353203" cy="5725837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SC_958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413" y="1866217"/>
            <a:ext cx="3893911" cy="4164965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4" name="Rechthoek 3"/>
          <p:cNvSpPr>
            <a:spLocks noChangeArrowheads="1"/>
          </p:cNvSpPr>
          <p:nvPr/>
        </p:nvSpPr>
        <p:spPr bwMode="auto">
          <a:xfrm>
            <a:off x="569073" y="542778"/>
            <a:ext cx="457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455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“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tafelberg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op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IJsland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”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afm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. 72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x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67 cm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750 € //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Huurprijs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per 3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maanden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15 €</a:t>
            </a:r>
          </a:p>
          <a:p>
            <a:pPr algn="ctr" eaLnBrk="1" hangingPunct="1"/>
            <a:endParaRPr lang="en-US" sz="1800" dirty="0">
              <a:solidFill>
                <a:schemeClr val="tx2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28600" y="2743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Techniek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gouache/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fotomateriaal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op 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paneel</a:t>
            </a:r>
            <a:endParaRPr lang="en-US" sz="12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SC_899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27" y="927030"/>
            <a:ext cx="7613944" cy="3428605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437</a:t>
            </a:r>
            <a:b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</a:b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“winter op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IJsland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” </a:t>
            </a:r>
            <a:b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</a:b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afm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. 37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x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 37 cm </a:t>
            </a:r>
            <a:b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</a:b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prijs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 450 €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 pitchFamily="-112" charset="0"/>
                <a:cs typeface="Verdana"/>
              </a:rPr>
              <a:t>//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 pitchFamily="-112" charset="0"/>
                <a:cs typeface="Verdana"/>
              </a:rPr>
              <a:t>huurprijs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 pitchFamily="-112" charset="0"/>
                <a:cs typeface="Verdana"/>
              </a:rPr>
              <a:t>: 9 € per 3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 pitchFamily="-112" charset="0"/>
                <a:cs typeface="Verdana"/>
              </a:rPr>
              <a:t>maanden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 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981200"/>
            <a:ext cx="3810000" cy="4114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>
                <a:solidFill>
                  <a:srgbClr val="7F7F7F"/>
                </a:solidFill>
              </a:rPr>
              <a:t>Techniek</a:t>
            </a:r>
            <a:r>
              <a:rPr lang="en-US" sz="1200" dirty="0">
                <a:solidFill>
                  <a:srgbClr val="7F7F7F"/>
                </a:solidFill>
              </a:rPr>
              <a:t>: gouache op </a:t>
            </a:r>
            <a:r>
              <a:rPr lang="en-US" sz="1200" dirty="0" err="1">
                <a:solidFill>
                  <a:srgbClr val="7F7F7F"/>
                </a:solidFill>
              </a:rPr>
              <a:t>paneel</a:t>
            </a:r>
            <a:r>
              <a:rPr lang="en-US" sz="1200" dirty="0">
                <a:solidFill>
                  <a:srgbClr val="7F7F7F"/>
                </a:solidFill>
              </a:rPr>
              <a:t> met </a:t>
            </a:r>
            <a:r>
              <a:rPr lang="en-US" sz="1200" dirty="0" err="1">
                <a:solidFill>
                  <a:srgbClr val="7F7F7F"/>
                </a:solidFill>
              </a:rPr>
              <a:t>fotocombinatie</a:t>
            </a:r>
            <a:endParaRPr lang="en-US" sz="1200" dirty="0">
              <a:solidFill>
                <a:srgbClr val="7F7F7F"/>
              </a:solidFill>
            </a:endParaRPr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DSC_647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209800"/>
            <a:ext cx="3919538" cy="3832225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8" name="Ovaal 7">
            <a:extLst>
              <a:ext uri="{FF2B5EF4-FFF2-40B4-BE49-F238E27FC236}">
                <a16:creationId xmlns:a16="http://schemas.microsoft.com/office/drawing/2014/main" id="{76763324-99C1-694B-9A68-CF18BBE58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11480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B6DCD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/>
          <a:p>
            <a:endParaRPr lang="nl-NL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SC_899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136" y="2743200"/>
            <a:ext cx="4951644" cy="2229755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4" name="Rechthoek 3"/>
          <p:cNvSpPr>
            <a:spLocks noChangeArrowheads="1"/>
          </p:cNvSpPr>
          <p:nvPr/>
        </p:nvSpPr>
        <p:spPr bwMode="auto">
          <a:xfrm>
            <a:off x="569073" y="542778"/>
            <a:ext cx="457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456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“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avondlucht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op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IJsland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”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afm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. 70,5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x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32,5 cm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450 € //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Huurprijs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per 3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maanden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9 €</a:t>
            </a:r>
          </a:p>
          <a:p>
            <a:pPr algn="ctr" eaLnBrk="1" hangingPunct="1"/>
            <a:endParaRPr lang="en-US" sz="1800" dirty="0">
              <a:solidFill>
                <a:schemeClr val="tx2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28600" y="2743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Techniek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gouache/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fotomateriaal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op 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paneel</a:t>
            </a:r>
            <a:endParaRPr lang="en-US" sz="12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buiten, gras, water, veld&#10;&#10;Automatisch gegenereerde beschrijving">
            <a:extLst>
              <a:ext uri="{FF2B5EF4-FFF2-40B4-BE49-F238E27FC236}">
                <a16:creationId xmlns:a16="http://schemas.microsoft.com/office/drawing/2014/main" id="{F26F24B7-64BF-1244-8341-3EDE0A487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059" y="510025"/>
            <a:ext cx="5851143" cy="5837950"/>
          </a:xfrm>
          <a:prstGeom prst="rect">
            <a:avLst/>
          </a:prstGeom>
          <a:effectLst>
            <a:outerShdw blurRad="254000" dist="127000" dir="2700000" algn="ctr" rotWithShape="0">
              <a:schemeClr val="tx1">
                <a:alpha val="43000"/>
              </a:scheme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28600" y="2743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Techniek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gouache/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fotomateriaal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op 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linnen</a:t>
            </a:r>
            <a:endParaRPr lang="en-US" sz="12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5" name="Rechthoek 4"/>
          <p:cNvSpPr>
            <a:spLocks noChangeArrowheads="1"/>
          </p:cNvSpPr>
          <p:nvPr/>
        </p:nvSpPr>
        <p:spPr bwMode="auto">
          <a:xfrm>
            <a:off x="569073" y="542778"/>
            <a:ext cx="457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457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“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Krafla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-aria”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afm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. 65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x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65 cm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450 € //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Huurprijs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per 3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maanden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9 €</a:t>
            </a:r>
          </a:p>
          <a:p>
            <a:pPr algn="ctr" eaLnBrk="1" hangingPunct="1"/>
            <a:endParaRPr lang="en-US" sz="1800" dirty="0">
              <a:solidFill>
                <a:schemeClr val="tx2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pic>
        <p:nvPicPr>
          <p:cNvPr id="6" name="Afbeelding 5" descr="Afbeelding met buiten, gras, water, veld&#10;&#10;Automatisch gegenereerde beschrijving">
            <a:extLst>
              <a:ext uri="{FF2B5EF4-FFF2-40B4-BE49-F238E27FC236}">
                <a16:creationId xmlns:a16="http://schemas.microsoft.com/office/drawing/2014/main" id="{573C54BC-3BD7-DD4E-B2E6-721905B34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062635"/>
            <a:ext cx="3810730" cy="3802137"/>
          </a:xfrm>
          <a:prstGeom prst="rect">
            <a:avLst/>
          </a:prstGeom>
          <a:effectLst>
            <a:outerShdw blurRad="254000" dist="127000" dir="2700000" algn="ctr" rotWithShape="0">
              <a:schemeClr val="tx1">
                <a:alpha val="43000"/>
              </a:scheme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SC_94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22" y="542244"/>
            <a:ext cx="8042359" cy="3099006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SC_94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200" y="3348314"/>
            <a:ext cx="5961481" cy="2297170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28600" y="27432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Techniek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gouache/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fotomateriaal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op 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paneel</a:t>
            </a:r>
            <a:endParaRPr lang="en-US" sz="12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5" name="Rechthoek 4"/>
          <p:cNvSpPr>
            <a:spLocks noChangeArrowheads="1"/>
          </p:cNvSpPr>
          <p:nvPr/>
        </p:nvSpPr>
        <p:spPr bwMode="auto">
          <a:xfrm>
            <a:off x="569073" y="542778"/>
            <a:ext cx="4572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459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“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landmannalaugar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-walk”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afm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. 74,5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x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29,5 cm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550 € //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Huurprijs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per 3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maanden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11 €</a:t>
            </a:r>
          </a:p>
          <a:p>
            <a:pPr algn="ctr" eaLnBrk="1" hangingPunct="1"/>
            <a:endParaRPr lang="en-US" sz="1800" dirty="0">
              <a:solidFill>
                <a:schemeClr val="tx2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>
                <a:latin typeface="Verdana" pitchFamily="-112" charset="0"/>
                <a:ea typeface="Verdana" pitchFamily="-112" charset="0"/>
                <a:cs typeface="Verdana" pitchFamily="-112" charset="0"/>
              </a:rPr>
              <a:t>Tot zover een selectie uit mijn werk.</a:t>
            </a:r>
            <a:endParaRPr lang="en-US"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048000"/>
            <a:ext cx="6400800" cy="1752600"/>
          </a:xfrm>
        </p:spPr>
        <p:txBody>
          <a:bodyPr/>
          <a:lstStyle/>
          <a:p>
            <a:pPr eaLnBrk="1" hangingPunct="1"/>
            <a:endParaRPr lang="en-US"/>
          </a:p>
          <a:p>
            <a:pPr eaLnBrk="1" hangingPunct="1"/>
            <a:endParaRPr lang="en-US"/>
          </a:p>
          <a:p>
            <a:pPr eaLnBrk="1" hangingPunct="1"/>
            <a:endParaRPr lang="en-US"/>
          </a:p>
          <a:p>
            <a:pPr eaLnBrk="1" hangingPunct="1"/>
            <a:endParaRPr lang="en-US"/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2174875" y="4953000"/>
            <a:ext cx="54387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A2AE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Bedankt voor de genomen moeite</a:t>
            </a:r>
          </a:p>
          <a:p>
            <a:r>
              <a:rPr lang="en-US">
                <a:solidFill>
                  <a:srgbClr val="FFA2AE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          om alles te bekijken.</a:t>
            </a:r>
            <a:r>
              <a:rPr lang="en-US">
                <a:latin typeface="Verdana" pitchFamily="-112" charset="0"/>
                <a:ea typeface="Verdana" pitchFamily="-112" charset="0"/>
                <a:cs typeface="Verdana" pitchFamily="-112" charset="0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SC_648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762000"/>
            <a:ext cx="7753350" cy="3714750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2000" dirty="0">
                <a:solidFill>
                  <a:srgbClr val="7F7F7F"/>
                </a:solidFill>
                <a:latin typeface="Verdana"/>
                <a:cs typeface="Verdana"/>
              </a:rPr>
              <a:t>438</a:t>
            </a:r>
            <a:br>
              <a:rPr lang="en-US" sz="2000" dirty="0">
                <a:solidFill>
                  <a:srgbClr val="7F7F7F"/>
                </a:solidFill>
              </a:rPr>
            </a:br>
            <a:r>
              <a:rPr lang="en-US" sz="1400" dirty="0">
                <a:solidFill>
                  <a:srgbClr val="7F7F7F"/>
                </a:solidFill>
                <a:latin typeface="Verdana"/>
                <a:cs typeface="Verdana"/>
              </a:rPr>
              <a:t>“arrival at Iceland with </a:t>
            </a:r>
            <a:r>
              <a:rPr lang="en-US" sz="1400" dirty="0" err="1">
                <a:solidFill>
                  <a:srgbClr val="7F7F7F"/>
                </a:solidFill>
                <a:latin typeface="Verdana"/>
                <a:cs typeface="Verdana"/>
              </a:rPr>
              <a:t>rescuecabin</a:t>
            </a:r>
            <a:r>
              <a:rPr lang="en-US" sz="1400" dirty="0">
                <a:solidFill>
                  <a:srgbClr val="7F7F7F"/>
                </a:solidFill>
                <a:latin typeface="Verdana"/>
                <a:cs typeface="Verdana"/>
              </a:rPr>
              <a:t>” </a:t>
            </a:r>
            <a:br>
              <a:rPr lang="en-US" sz="1400" dirty="0">
                <a:solidFill>
                  <a:srgbClr val="7F7F7F"/>
                </a:solidFill>
                <a:latin typeface="Verdana"/>
                <a:cs typeface="Verdana"/>
              </a:rPr>
            </a:br>
            <a:r>
              <a:rPr lang="en-US" sz="1400" dirty="0" err="1">
                <a:solidFill>
                  <a:srgbClr val="7F7F7F"/>
                </a:solidFill>
                <a:latin typeface="Verdana"/>
                <a:cs typeface="Verdana"/>
              </a:rPr>
              <a:t>afm</a:t>
            </a:r>
            <a:r>
              <a:rPr lang="en-US" sz="1400" dirty="0">
                <a:solidFill>
                  <a:srgbClr val="7F7F7F"/>
                </a:solidFill>
                <a:latin typeface="Verdana"/>
                <a:cs typeface="Verdana"/>
              </a:rPr>
              <a:t>. 130 </a:t>
            </a:r>
            <a:r>
              <a:rPr lang="en-US" sz="1400" dirty="0" err="1">
                <a:solidFill>
                  <a:srgbClr val="7F7F7F"/>
                </a:solidFill>
                <a:latin typeface="Verdana"/>
                <a:cs typeface="Verdana"/>
              </a:rPr>
              <a:t>x</a:t>
            </a:r>
            <a:r>
              <a:rPr lang="en-US" sz="1400" dirty="0">
                <a:solidFill>
                  <a:srgbClr val="7F7F7F"/>
                </a:solidFill>
                <a:latin typeface="Verdana"/>
                <a:cs typeface="Verdana"/>
              </a:rPr>
              <a:t> 65 cm </a:t>
            </a:r>
            <a:br>
              <a:rPr lang="en-US" sz="1400" dirty="0">
                <a:solidFill>
                  <a:srgbClr val="7F7F7F"/>
                </a:solidFill>
                <a:latin typeface="Verdana"/>
                <a:cs typeface="Verdana"/>
              </a:rPr>
            </a:br>
            <a:r>
              <a:rPr lang="en-US" sz="1400" dirty="0" err="1">
                <a:solidFill>
                  <a:srgbClr val="7F7F7F"/>
                </a:solidFill>
                <a:latin typeface="Verdana"/>
                <a:cs typeface="Verdana"/>
              </a:rPr>
              <a:t>prijs</a:t>
            </a:r>
            <a:r>
              <a:rPr lang="en-US" sz="1400" dirty="0">
                <a:solidFill>
                  <a:srgbClr val="7F7F7F"/>
                </a:solidFill>
                <a:latin typeface="Verdana"/>
                <a:cs typeface="Verdana"/>
              </a:rPr>
              <a:t> 1250 € </a:t>
            </a:r>
            <a:r>
              <a:rPr lang="en-US" sz="1400" dirty="0">
                <a:solidFill>
                  <a:srgbClr val="7F7F7F"/>
                </a:solidFill>
                <a:latin typeface="Verdana"/>
                <a:ea typeface="Verdana" pitchFamily="-112" charset="0"/>
                <a:cs typeface="Verdana"/>
              </a:rPr>
              <a:t>// </a:t>
            </a:r>
            <a:r>
              <a:rPr lang="en-US" sz="1400" dirty="0" err="1">
                <a:solidFill>
                  <a:srgbClr val="7F7F7F"/>
                </a:solidFill>
                <a:latin typeface="Verdana"/>
                <a:ea typeface="Verdana" pitchFamily="-112" charset="0"/>
                <a:cs typeface="Verdana"/>
              </a:rPr>
              <a:t>huurprijs</a:t>
            </a:r>
            <a:r>
              <a:rPr lang="en-US" sz="1400" dirty="0">
                <a:solidFill>
                  <a:srgbClr val="7F7F7F"/>
                </a:solidFill>
                <a:latin typeface="Verdana"/>
                <a:ea typeface="Verdana" pitchFamily="-112" charset="0"/>
                <a:cs typeface="Verdana"/>
              </a:rPr>
              <a:t>: 25 € per 3 </a:t>
            </a:r>
            <a:r>
              <a:rPr lang="en-US" sz="1400" dirty="0" err="1">
                <a:solidFill>
                  <a:srgbClr val="7F7F7F"/>
                </a:solidFill>
                <a:latin typeface="Verdana"/>
                <a:ea typeface="Verdana" pitchFamily="-112" charset="0"/>
                <a:cs typeface="Verdana"/>
              </a:rPr>
              <a:t>maanden</a:t>
            </a:r>
            <a:endParaRPr lang="en-US" sz="1400" dirty="0">
              <a:solidFill>
                <a:srgbClr val="7F7F7F"/>
              </a:solidFill>
              <a:latin typeface="Verdana"/>
              <a:cs typeface="Verdana"/>
            </a:endParaRP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362200"/>
            <a:ext cx="3810000" cy="4114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>
              <a:solidFill>
                <a:srgbClr val="7F7F7F"/>
              </a:solidFill>
            </a:endParaRPr>
          </a:p>
          <a:p>
            <a:pPr eaLnBrk="1" hangingPunct="1">
              <a:buFontTx/>
              <a:buNone/>
            </a:pPr>
            <a:r>
              <a:rPr lang="en-US" sz="1200" dirty="0" err="1">
                <a:solidFill>
                  <a:srgbClr val="7F7F7F"/>
                </a:solidFill>
              </a:rPr>
              <a:t>Techniek</a:t>
            </a:r>
            <a:r>
              <a:rPr lang="en-US" sz="1200" dirty="0">
                <a:solidFill>
                  <a:srgbClr val="7F7F7F"/>
                </a:solidFill>
              </a:rPr>
              <a:t>: gouache op </a:t>
            </a:r>
            <a:r>
              <a:rPr lang="en-US" sz="1200" dirty="0" err="1">
                <a:solidFill>
                  <a:srgbClr val="7F7F7F"/>
                </a:solidFill>
              </a:rPr>
              <a:t>linnen</a:t>
            </a:r>
            <a:r>
              <a:rPr lang="en-US" sz="1200" dirty="0">
                <a:solidFill>
                  <a:srgbClr val="7F7F7F"/>
                </a:solidFill>
              </a:rPr>
              <a:t> met </a:t>
            </a:r>
            <a:r>
              <a:rPr lang="en-US" sz="1200" dirty="0" err="1">
                <a:solidFill>
                  <a:srgbClr val="7F7F7F"/>
                </a:solidFill>
              </a:rPr>
              <a:t>fotocombinatie</a:t>
            </a:r>
            <a:endParaRPr lang="en-US" sz="1200" dirty="0">
              <a:solidFill>
                <a:srgbClr val="7F7F7F"/>
              </a:solidFill>
            </a:endParaRPr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DSC_648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362200"/>
            <a:ext cx="5567363" cy="2667000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SC_65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33400"/>
            <a:ext cx="7620000" cy="5568950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hthoek 3"/>
          <p:cNvSpPr>
            <a:spLocks noChangeArrowheads="1"/>
          </p:cNvSpPr>
          <p:nvPr/>
        </p:nvSpPr>
        <p:spPr bwMode="auto">
          <a:xfrm>
            <a:off x="609600" y="381000"/>
            <a:ext cx="624840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439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“Icelandic spring”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afm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. 135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x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110 cm </a:t>
            </a:r>
            <a:b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</a:b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 2400 € //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huurprijs</a:t>
            </a:r>
            <a:r>
              <a:rPr lang="en-US" sz="14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48 € per 3 </a:t>
            </a:r>
            <a:r>
              <a:rPr lang="en-US" sz="14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maanden</a:t>
            </a:r>
            <a:endParaRPr lang="en-US" sz="14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sp>
        <p:nvSpPr>
          <p:cNvPr id="132099" name="Rectangle 3"/>
          <p:cNvSpPr txBox="1">
            <a:spLocks noChangeArrowheads="1"/>
          </p:cNvSpPr>
          <p:nvPr/>
        </p:nvSpPr>
        <p:spPr bwMode="auto">
          <a:xfrm>
            <a:off x="381000" y="2057400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endParaRPr lang="en-US" sz="1200" dirty="0"/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Techniek</a:t>
            </a:r>
            <a:r>
              <a:rPr lang="en-US" sz="1200" dirty="0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: gouache op </a:t>
            </a:r>
            <a:r>
              <a:rPr lang="en-US" sz="1200" dirty="0" err="1">
                <a:solidFill>
                  <a:srgbClr val="7F7F7F"/>
                </a:solidFill>
                <a:latin typeface="Verdana" pitchFamily="-112" charset="0"/>
                <a:ea typeface="Verdana" pitchFamily="-112" charset="0"/>
                <a:cs typeface="Verdana" pitchFamily="-112" charset="0"/>
              </a:rPr>
              <a:t>linnen</a:t>
            </a:r>
            <a:endParaRPr lang="en-US" sz="1200" dirty="0">
              <a:solidFill>
                <a:srgbClr val="7F7F7F"/>
              </a:solidFill>
              <a:latin typeface="Verdana" pitchFamily="-112" charset="0"/>
              <a:ea typeface="Verdana" pitchFamily="-112" charset="0"/>
              <a:cs typeface="Verdana" pitchFamily="-112" charset="0"/>
            </a:endParaRPr>
          </a:p>
        </p:txBody>
      </p:sp>
      <p:pic>
        <p:nvPicPr>
          <p:cNvPr id="7" name="Afbeelding 6" descr="DSC_65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828800"/>
            <a:ext cx="5421313" cy="3962400"/>
          </a:xfrm>
          <a:prstGeom prst="rect">
            <a:avLst/>
          </a:prstGeom>
          <a:effectLst>
            <a:outerShdw blurRad="254000" dist="127000" dir="2700000">
              <a:srgbClr val="000000">
                <a:alpha val="43000"/>
              </a:srgbClr>
            </a:outerShdw>
          </a:effectLst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B1CF7F97-9A84-DD43-97A2-D1A5565B8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114800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B6DCD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/>
          <a:p>
            <a:endParaRPr lang="nl-NL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natuur, gras, water&#10;&#10;Automatisch gegenereerde beschrijving">
            <a:extLst>
              <a:ext uri="{FF2B5EF4-FFF2-40B4-BE49-F238E27FC236}">
                <a16:creationId xmlns:a16="http://schemas.microsoft.com/office/drawing/2014/main" id="{BA7FD04C-B9AB-AE4E-AE95-E44C145D4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132" y="635876"/>
            <a:ext cx="4012281" cy="5586248"/>
          </a:xfrm>
          <a:prstGeom prst="rect">
            <a:avLst/>
          </a:prstGeom>
          <a:effectLst>
            <a:outerShdw blurRad="254000" dist="127000" dir="2700000" algn="ctr" rotWithShape="0">
              <a:schemeClr val="tx1">
                <a:alpha val="43000"/>
              </a:scheme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809</Words>
  <Application>Microsoft Macintosh PowerPoint</Application>
  <PresentationFormat>Diavoorstelling (4:3)</PresentationFormat>
  <Paragraphs>371</Paragraphs>
  <Slides>45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45</vt:i4>
      </vt:variant>
    </vt:vector>
  </HeadingPairs>
  <TitlesOfParts>
    <vt:vector size="49" baseType="lpstr">
      <vt:lpstr>Arial</vt:lpstr>
      <vt:lpstr>Calibri</vt:lpstr>
      <vt:lpstr>Verdana</vt:lpstr>
      <vt:lpstr>Office-thema</vt:lpstr>
      <vt:lpstr>PowerPoint-presentatie</vt:lpstr>
      <vt:lpstr>Dit zijn allemaal werkstukken (19 stuks)  die ik gemaakt heb vanaf 2015.    Al deze werken zijn te huur voor  2% van de aangegeven verkoopprijs.  Daarvoor kunt u het werk 3 maanden in huis hangen.                                       </vt:lpstr>
      <vt:lpstr>PowerPoint-presentatie</vt:lpstr>
      <vt:lpstr>437 “winter op IJsland”  afm. 37 x 37 cm  prijs 450 € // huurprijs: 9 € per 3 maanden </vt:lpstr>
      <vt:lpstr>PowerPoint-presentatie</vt:lpstr>
      <vt:lpstr>438 “arrival at Iceland with rescuecabin”  afm. 130 x 65 cm  prijs 1250 € // huurprijs: 25 € per 3 maanden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442 “Ijsland en Bosch”  afm. 30x26 cm  prijs 125 € // huurprijs per 3 mnd 2,50 €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Tot zover een selectie uit mijn werk.</vt:lpstr>
    </vt:vector>
  </TitlesOfParts>
  <Company>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Ad Verhagen</dc:creator>
  <cp:lastModifiedBy>ad verhagen</cp:lastModifiedBy>
  <cp:revision>13</cp:revision>
  <dcterms:created xsi:type="dcterms:W3CDTF">2017-10-18T11:53:10Z</dcterms:created>
  <dcterms:modified xsi:type="dcterms:W3CDTF">2020-03-05T14:13:36Z</dcterms:modified>
</cp:coreProperties>
</file>